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Lst>
  <p:notesMasterIdLst>
    <p:notesMasterId r:id="rId19"/>
  </p:notesMasterIdLst>
  <p:sldIdLst>
    <p:sldId id="269" r:id="rId6"/>
    <p:sldId id="260" r:id="rId7"/>
    <p:sldId id="264" r:id="rId8"/>
    <p:sldId id="265" r:id="rId9"/>
    <p:sldId id="256" r:id="rId10"/>
    <p:sldId id="257" r:id="rId11"/>
    <p:sldId id="263" r:id="rId12"/>
    <p:sldId id="266" r:id="rId13"/>
    <p:sldId id="267" r:id="rId14"/>
    <p:sldId id="259" r:id="rId15"/>
    <p:sldId id="270" r:id="rId16"/>
    <p:sldId id="262" r:id="rId17"/>
    <p:sldId id="261"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9F2A"/>
    <a:srgbClr val="00848E"/>
    <a:srgbClr val="008C95"/>
    <a:srgbClr val="007C86"/>
    <a:srgbClr val="EB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08464-EA68-4965-96C2-2897C5C3F139}" v="31" dt="2023-11-02T17:10:28.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7" autoAdjust="0"/>
    <p:restoredTop sz="96357" autoAdjust="0"/>
  </p:normalViewPr>
  <p:slideViewPr>
    <p:cSldViewPr snapToGrid="0">
      <p:cViewPr varScale="1">
        <p:scale>
          <a:sx n="76" d="100"/>
          <a:sy n="76" d="100"/>
        </p:scale>
        <p:origin x="120" y="14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5:42:20.045"/>
    </inkml:context>
    <inkml:brush xml:id="br0">
      <inkml:brushProperty name="width" value="0.13229" units="cm"/>
      <inkml:brushProperty name="height" value="0.26458" units="cm"/>
      <inkml:brushProperty name="tip" value="rectangle"/>
      <inkml:brushProperty name="rasterOp" value="maskPen"/>
      <inkml:brushProperty name="ignorePressure" value="1"/>
    </inkml:brush>
  </inkml:definitions>
  <inkml:trace contextRef="#ctx0" brushRef="#br0">50 100,'687'0,"-667"0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5:40:03.19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7:06:29.579"/>
    </inkml:context>
    <inkml:brush xml:id="br0">
      <inkml:brushProperty name="width" value="0.2" units="cm"/>
      <inkml:brushProperty name="height" value="0.2" units="cm"/>
    </inkml:brush>
  </inkml:definitions>
  <inkml:trace contextRef="#ctx0" brushRef="#br0">0 1 24575,'6'0'0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7:00:29.262"/>
    </inkml:context>
    <inkml:brush xml:id="br0">
      <inkml:brushProperty name="width" value="0.35" units="cm"/>
      <inkml:brushProperty name="height" value="0.35" units="cm"/>
    </inkml:brush>
  </inkml:definitions>
  <inkml:trace contextRef="#ctx0" brushRef="#br0">1 1 24575,'4'0'0,"6"4"0,1 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1CA8BC-30AA-4581-B2D2-B48B6F28EE54}" type="datetimeFigureOut">
              <a:rPr lang="en-US" smtClean="0"/>
              <a:t>11/6/2023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0F6A5D9-9075-4F7D-A99F-9DE7ABA0844E}" type="slidenum">
              <a:rPr lang="en-US" smtClean="0"/>
              <a:t>‹#›</a:t>
            </a:fld>
            <a:endParaRPr lang="en-US"/>
          </a:p>
        </p:txBody>
      </p:sp>
    </p:spTree>
    <p:extLst>
      <p:ext uri="{BB962C8B-B14F-4D97-AF65-F5344CB8AC3E}">
        <p14:creationId xmlns:p14="http://schemas.microsoft.com/office/powerpoint/2010/main" val="219277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331951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356222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3979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220285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0886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397374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140806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319731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169978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19597-137B-475E-B776-43A80B6280CA}"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292892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C19597-137B-475E-B776-43A80B6280CA}"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362490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C19597-137B-475E-B776-43A80B6280CA}"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386027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C19597-137B-475E-B776-43A80B6280CA}"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269029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19597-137B-475E-B776-43A80B6280CA}"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11560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C19597-137B-475E-B776-43A80B6280CA}"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2D860-7843-4BE2-BE84-9EECD32C0C5D}" type="slidenum">
              <a:rPr lang="en-US" smtClean="0"/>
              <a:t>‹#›</a:t>
            </a:fld>
            <a:endParaRPr lang="en-US"/>
          </a:p>
        </p:txBody>
      </p:sp>
    </p:spTree>
    <p:extLst>
      <p:ext uri="{BB962C8B-B14F-4D97-AF65-F5344CB8AC3E}">
        <p14:creationId xmlns:p14="http://schemas.microsoft.com/office/powerpoint/2010/main" val="296298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2D860-7843-4BE2-BE84-9EECD32C0C5D}" type="slidenum">
              <a:rPr lang="en-US" smtClean="0"/>
              <a:t>‹#›</a:t>
            </a:fld>
            <a:endParaRPr lang="en-US"/>
          </a:p>
        </p:txBody>
      </p:sp>
      <p:sp>
        <p:nvSpPr>
          <p:cNvPr id="5" name="Date Placeholder 4"/>
          <p:cNvSpPr>
            <a:spLocks noGrp="1"/>
          </p:cNvSpPr>
          <p:nvPr>
            <p:ph type="dt" sz="half" idx="10"/>
          </p:nvPr>
        </p:nvSpPr>
        <p:spPr/>
        <p:txBody>
          <a:bodyPr/>
          <a:lstStyle/>
          <a:p>
            <a:fld id="{62C19597-137B-475E-B776-43A80B6280CA}" type="datetimeFigureOut">
              <a:rPr lang="en-US" smtClean="0"/>
              <a:t>11/6/2023</a:t>
            </a:fld>
            <a:endParaRPr lang="en-US"/>
          </a:p>
        </p:txBody>
      </p:sp>
    </p:spTree>
    <p:extLst>
      <p:ext uri="{BB962C8B-B14F-4D97-AF65-F5344CB8AC3E}">
        <p14:creationId xmlns:p14="http://schemas.microsoft.com/office/powerpoint/2010/main" val="95035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C19597-137B-475E-B776-43A80B6280CA}" type="datetimeFigureOut">
              <a:rPr lang="en-US" smtClean="0"/>
              <a:t>11/6/2023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52D860-7843-4BE2-BE84-9EECD32C0C5D}" type="slidenum">
              <a:rPr lang="en-US" smtClean="0"/>
              <a:t>‹#›</a:t>
            </a:fld>
            <a:endParaRPr lang="en-US"/>
          </a:p>
        </p:txBody>
      </p:sp>
    </p:spTree>
    <p:extLst>
      <p:ext uri="{BB962C8B-B14F-4D97-AF65-F5344CB8AC3E}">
        <p14:creationId xmlns:p14="http://schemas.microsoft.com/office/powerpoint/2010/main" val="7769041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avbenefit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6000">
              <a:srgbClr val="008C95">
                <a:alpha val="96078"/>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9FFC-EC58-4FF4-A380-705F41E02E75}"/>
              </a:ext>
            </a:extLst>
          </p:cNvPr>
          <p:cNvSpPr>
            <a:spLocks noGrp="1"/>
          </p:cNvSpPr>
          <p:nvPr>
            <p:ph type="ctrTitle"/>
          </p:nvPr>
        </p:nvSpPr>
        <p:spPr/>
        <p:txBody>
          <a:bodyPr/>
          <a:lstStyle/>
          <a:p>
            <a:pPr algn="ctr"/>
            <a:r>
              <a:rPr lang="en-US" dirty="0">
                <a:solidFill>
                  <a:schemeClr val="bg1"/>
                </a:solidFill>
                <a:latin typeface="Montserrat SemiBold" panose="020B0604020202020204" pitchFamily="2" charset="0"/>
              </a:rPr>
              <a:t>How to Elect Your Benefits</a:t>
            </a:r>
            <a:endParaRPr lang="en-US" dirty="0"/>
          </a:p>
        </p:txBody>
      </p:sp>
      <p:pic>
        <p:nvPicPr>
          <p:cNvPr id="4" name="Picture 3">
            <a:extLst>
              <a:ext uri="{FF2B5EF4-FFF2-40B4-BE49-F238E27FC236}">
                <a16:creationId xmlns:a16="http://schemas.microsoft.com/office/drawing/2014/main" id="{02D67B3D-4FC7-46F4-B96E-F9EB6F79DF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647" y="4148488"/>
            <a:ext cx="13170369" cy="1366787"/>
          </a:xfrm>
          <a:prstGeom prst="rect">
            <a:avLst/>
          </a:prstGeom>
          <a:noFill/>
          <a:ln>
            <a:noFill/>
          </a:ln>
        </p:spPr>
      </p:pic>
    </p:spTree>
    <p:extLst>
      <p:ext uri="{BB962C8B-B14F-4D97-AF65-F5344CB8AC3E}">
        <p14:creationId xmlns:p14="http://schemas.microsoft.com/office/powerpoint/2010/main" val="8907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D67DB-A578-44B3-BBFE-3DC4514C6627}"/>
              </a:ext>
            </a:extLst>
          </p:cNvPr>
          <p:cNvSpPr txBox="1">
            <a:spLocks/>
          </p:cNvSpPr>
          <p:nvPr/>
        </p:nvSpPr>
        <p:spPr>
          <a:xfrm>
            <a:off x="280132" y="343693"/>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Montserrat SemiBold" panose="00000700000000000000" pitchFamily="2" charset="0"/>
              </a:rPr>
              <a:t>Review Your Elections</a:t>
            </a:r>
          </a:p>
        </p:txBody>
      </p:sp>
      <p:sp>
        <p:nvSpPr>
          <p:cNvPr id="6" name="TextBox 5">
            <a:extLst>
              <a:ext uri="{FF2B5EF4-FFF2-40B4-BE49-F238E27FC236}">
                <a16:creationId xmlns:a16="http://schemas.microsoft.com/office/drawing/2014/main" id="{DE5B18C8-822A-4890-9178-2EC63EB02908}"/>
              </a:ext>
            </a:extLst>
          </p:cNvPr>
          <p:cNvSpPr txBox="1"/>
          <p:nvPr/>
        </p:nvSpPr>
        <p:spPr>
          <a:xfrm>
            <a:off x="8794293" y="794802"/>
            <a:ext cx="3198395" cy="606319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latin typeface="Monserat semi bold"/>
                <a:ea typeface="Calibri" panose="020F0502020204030204" pitchFamily="34" charset="0"/>
                <a:cs typeface="Calibri" panose="020F0502020204030204" pitchFamily="34" charset="0"/>
              </a:rPr>
              <a:t>Please review the Important information to understand the enrollment process. Open Enrollment closes November 19</a:t>
            </a:r>
            <a:r>
              <a:rPr lang="en-US" b="1" baseline="30000" dirty="0">
                <a:solidFill>
                  <a:schemeClr val="bg1"/>
                </a:solidFill>
                <a:latin typeface="Monserat semi bold"/>
                <a:ea typeface="Calibri" panose="020F0502020204030204" pitchFamily="34" charset="0"/>
                <a:cs typeface="Calibri" panose="020F0502020204030204" pitchFamily="34" charset="0"/>
              </a:rPr>
              <a:t>th</a:t>
            </a:r>
            <a:r>
              <a:rPr lang="en-US" b="1" dirty="0">
                <a:solidFill>
                  <a:schemeClr val="bg1"/>
                </a:solidFill>
                <a:latin typeface="Monserat semi bold"/>
                <a:ea typeface="Calibri" panose="020F0502020204030204" pitchFamily="34" charset="0"/>
                <a:cs typeface="Calibri" panose="020F0502020204030204" pitchFamily="34" charset="0"/>
              </a:rPr>
              <a:t>, 2023. </a:t>
            </a:r>
          </a:p>
          <a:p>
            <a:endParaRPr lang="en-US" b="1" dirty="0">
              <a:solidFill>
                <a:schemeClr val="bg1"/>
              </a:solidFill>
              <a:latin typeface="Monserat semi bold"/>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bg1"/>
                </a:solidFill>
                <a:latin typeface="Monserat semi bold"/>
                <a:ea typeface="Calibri" panose="020F0502020204030204" pitchFamily="34" charset="0"/>
                <a:cs typeface="Calibri" panose="020F0502020204030204" pitchFamily="34" charset="0"/>
              </a:rPr>
              <a:t>Review your elections. If no changes were made the Coverage Begin Date will reflect the initial date of your elections/coverage.</a:t>
            </a:r>
          </a:p>
          <a:p>
            <a:endParaRPr lang="en-US" b="1" dirty="0">
              <a:solidFill>
                <a:schemeClr val="bg1"/>
              </a:solidFill>
              <a:latin typeface="Monserat semi bold"/>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bg1"/>
                </a:solidFill>
                <a:latin typeface="Monserat semi bold"/>
                <a:ea typeface="Calibri" panose="020F0502020204030204" pitchFamily="34" charset="0"/>
                <a:cs typeface="Calibri" panose="020F0502020204030204" pitchFamily="34" charset="0"/>
              </a:rPr>
              <a:t>Your monthly deductions are located here. Employee Cost comes from your salary/pay.</a:t>
            </a:r>
          </a:p>
          <a:p>
            <a:pPr marL="285750" indent="-285750">
              <a:buFont typeface="Arial" panose="020B0604020202020204" pitchFamily="34" charset="0"/>
              <a:buChar char="•"/>
            </a:pPr>
            <a:endParaRPr lang="en-US" b="1" dirty="0">
              <a:solidFill>
                <a:schemeClr val="bg1"/>
              </a:solidFill>
              <a:latin typeface="Monserat semi bold"/>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bg1"/>
                </a:solidFill>
                <a:latin typeface="Monserat semi bold"/>
                <a:ea typeface="Calibri" panose="020F0502020204030204" pitchFamily="34" charset="0"/>
                <a:cs typeface="Calibri" panose="020F0502020204030204" pitchFamily="34" charset="0"/>
              </a:rPr>
              <a:t>All employees must click Submit to complete your 2024 Benefits Elections</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400" b="1" dirty="0">
              <a:solidFill>
                <a:schemeClr val="bg1"/>
              </a:solidFill>
              <a:latin typeface="Montserrat SemiBold" panose="00000700000000000000" pitchFamily="2" charset="0"/>
            </a:endParaRPr>
          </a:p>
          <a:p>
            <a:endParaRPr lang="en-US" sz="1400" b="1" dirty="0">
              <a:solidFill>
                <a:schemeClr val="bg1"/>
              </a:solidFill>
              <a:latin typeface="Montserrat SemiBold" panose="00000700000000000000" pitchFamily="2" charset="0"/>
            </a:endParaRPr>
          </a:p>
        </p:txBody>
      </p:sp>
      <p:pic>
        <p:nvPicPr>
          <p:cNvPr id="46" name="Content Placeholder 45">
            <a:extLst>
              <a:ext uri="{FF2B5EF4-FFF2-40B4-BE49-F238E27FC236}">
                <a16:creationId xmlns:a16="http://schemas.microsoft.com/office/drawing/2014/main" id="{6AFAB649-FA19-4231-B291-9BEDA43D8F79}"/>
              </a:ext>
            </a:extLst>
          </p:cNvPr>
          <p:cNvPicPr>
            <a:picLocks noGrp="1"/>
          </p:cNvPicPr>
          <p:nvPr>
            <p:ph idx="1"/>
          </p:nvPr>
        </p:nvPicPr>
        <p:blipFill rotWithShape="1">
          <a:blip r:embed="rId2"/>
          <a:srcRect t="10177"/>
          <a:stretch/>
        </p:blipFill>
        <p:spPr bwMode="auto">
          <a:xfrm>
            <a:off x="286143" y="1156142"/>
            <a:ext cx="8427329" cy="4762263"/>
          </a:xfrm>
          <a:prstGeom prst="rect">
            <a:avLst/>
          </a:prstGeom>
          <a:ln>
            <a:noFill/>
          </a:ln>
          <a:extLst>
            <a:ext uri="{53640926-AAD7-44D8-BBD7-CCE9431645EC}">
              <a14:shadowObscured xmlns:a14="http://schemas.microsoft.com/office/drawing/2010/main"/>
            </a:ext>
          </a:extLst>
        </p:spPr>
      </p:pic>
      <p:sp>
        <p:nvSpPr>
          <p:cNvPr id="36" name="Rectangle 35">
            <a:extLst>
              <a:ext uri="{FF2B5EF4-FFF2-40B4-BE49-F238E27FC236}">
                <a16:creationId xmlns:a16="http://schemas.microsoft.com/office/drawing/2014/main" id="{8E58A50D-5931-463D-9180-9CA193779DCB}"/>
              </a:ext>
            </a:extLst>
          </p:cNvPr>
          <p:cNvSpPr/>
          <p:nvPr/>
        </p:nvSpPr>
        <p:spPr>
          <a:xfrm>
            <a:off x="6444672" y="4822257"/>
            <a:ext cx="1309036" cy="577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1073B18-D23F-45B1-B069-3BCD031B6044}"/>
              </a:ext>
            </a:extLst>
          </p:cNvPr>
          <p:cNvSpPr/>
          <p:nvPr/>
        </p:nvSpPr>
        <p:spPr>
          <a:xfrm>
            <a:off x="5135634" y="5168774"/>
            <a:ext cx="1309036" cy="231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43D1033-ECE7-42C0-A963-84691F3B649A}"/>
              </a:ext>
            </a:extLst>
          </p:cNvPr>
          <p:cNvCxnSpPr>
            <a:cxnSpLocks/>
          </p:cNvCxnSpPr>
          <p:nvPr/>
        </p:nvCxnSpPr>
        <p:spPr>
          <a:xfrm flipH="1">
            <a:off x="1197204" y="2776871"/>
            <a:ext cx="7516268" cy="352828"/>
          </a:xfrm>
          <a:prstGeom prst="straightConnector1">
            <a:avLst/>
          </a:prstGeom>
          <a:ln w="34925">
            <a:solidFill>
              <a:srgbClr val="D19F2A"/>
            </a:solidFill>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a:extLst>
              <a:ext uri="{FF2B5EF4-FFF2-40B4-BE49-F238E27FC236}">
                <a16:creationId xmlns:a16="http://schemas.microsoft.com/office/drawing/2014/main" id="{4D2C231E-07DE-4C8B-9A80-88673679F823}"/>
              </a:ext>
            </a:extLst>
          </p:cNvPr>
          <p:cNvCxnSpPr>
            <a:cxnSpLocks/>
          </p:cNvCxnSpPr>
          <p:nvPr/>
        </p:nvCxnSpPr>
        <p:spPr>
          <a:xfrm flipH="1">
            <a:off x="1058780" y="1551348"/>
            <a:ext cx="7735513" cy="511021"/>
          </a:xfrm>
          <a:prstGeom prst="straightConnector1">
            <a:avLst/>
          </a:prstGeom>
          <a:ln w="34925">
            <a:solidFill>
              <a:srgbClr val="D19F2A"/>
            </a:solidFill>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8BD8852-853E-4C22-989C-B1C10F0D5C7A}"/>
              </a:ext>
            </a:extLst>
          </p:cNvPr>
          <p:cNvCxnSpPr>
            <a:cxnSpLocks/>
          </p:cNvCxnSpPr>
          <p:nvPr/>
        </p:nvCxnSpPr>
        <p:spPr>
          <a:xfrm flipH="1" flipV="1">
            <a:off x="7960093" y="3337752"/>
            <a:ext cx="834200" cy="675983"/>
          </a:xfrm>
          <a:prstGeom prst="straightConnector1">
            <a:avLst/>
          </a:prstGeom>
          <a:ln w="34925">
            <a:solidFill>
              <a:srgbClr val="D19F2A"/>
            </a:solidFill>
            <a:tailEnd type="triangle"/>
          </a:ln>
        </p:spPr>
        <p:style>
          <a:lnRef idx="3">
            <a:schemeClr val="accent6"/>
          </a:lnRef>
          <a:fillRef idx="0">
            <a:schemeClr val="accent6"/>
          </a:fillRef>
          <a:effectRef idx="2">
            <a:schemeClr val="accent6"/>
          </a:effectRef>
          <a:fontRef idx="minor">
            <a:schemeClr val="tx1"/>
          </a:fontRef>
        </p:style>
      </p:cxnSp>
      <p:sp>
        <p:nvSpPr>
          <p:cNvPr id="44" name="TextBox 43">
            <a:extLst>
              <a:ext uri="{FF2B5EF4-FFF2-40B4-BE49-F238E27FC236}">
                <a16:creationId xmlns:a16="http://schemas.microsoft.com/office/drawing/2014/main" id="{781CBEB3-B9CA-4828-832E-031E9DA68B02}"/>
              </a:ext>
            </a:extLst>
          </p:cNvPr>
          <p:cNvSpPr txBox="1"/>
          <p:nvPr/>
        </p:nvSpPr>
        <p:spPr>
          <a:xfrm>
            <a:off x="2111849" y="5610802"/>
            <a:ext cx="6455940" cy="538609"/>
          </a:xfrm>
          <a:prstGeom prst="rect">
            <a:avLst/>
          </a:prstGeom>
          <a:noFill/>
        </p:spPr>
        <p:txBody>
          <a:bodyPr wrap="square" rtlCol="0" anchor="b">
            <a:spAutoFit/>
          </a:bodyPr>
          <a:lstStyle/>
          <a:p>
            <a:r>
              <a:rPr lang="en-US" sz="1100" dirty="0">
                <a:solidFill>
                  <a:srgbClr val="00848E"/>
                </a:solidFill>
                <a:latin typeface="Montserrat SemiBold" panose="00000700000000000000" pitchFamily="2" charset="0"/>
              </a:rPr>
              <a:t>Remember: If you do not submit your elections, your Open Enrollment is not complete</a:t>
            </a:r>
          </a:p>
          <a:p>
            <a:endParaRPr lang="en-US" dirty="0"/>
          </a:p>
        </p:txBody>
      </p:sp>
      <p:cxnSp>
        <p:nvCxnSpPr>
          <p:cNvPr id="14" name="Straight Arrow Connector 13">
            <a:extLst>
              <a:ext uri="{FF2B5EF4-FFF2-40B4-BE49-F238E27FC236}">
                <a16:creationId xmlns:a16="http://schemas.microsoft.com/office/drawing/2014/main" id="{C02A2930-7017-4D12-88CD-41C6A5E31EF3}"/>
              </a:ext>
            </a:extLst>
          </p:cNvPr>
          <p:cNvCxnSpPr>
            <a:cxnSpLocks/>
          </p:cNvCxnSpPr>
          <p:nvPr/>
        </p:nvCxnSpPr>
        <p:spPr>
          <a:xfrm flipH="1">
            <a:off x="981777" y="5749984"/>
            <a:ext cx="1130072" cy="0"/>
          </a:xfrm>
          <a:prstGeom prst="straightConnector1">
            <a:avLst/>
          </a:prstGeom>
          <a:ln w="34925">
            <a:solidFill>
              <a:srgbClr val="D19F2A"/>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4172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0000">
              <a:srgbClr val="008C95">
                <a:alpha val="96078"/>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ADAC-BD92-434B-AEE6-44A08108E002}"/>
              </a:ext>
            </a:extLst>
          </p:cNvPr>
          <p:cNvSpPr>
            <a:spLocks noGrp="1"/>
          </p:cNvSpPr>
          <p:nvPr>
            <p:ph type="title"/>
          </p:nvPr>
        </p:nvSpPr>
        <p:spPr/>
        <p:txBody>
          <a:bodyPr>
            <a:normAutofit/>
          </a:bodyPr>
          <a:lstStyle/>
          <a:p>
            <a:pPr algn="ctr"/>
            <a:r>
              <a:rPr lang="en-US" sz="3200" dirty="0">
                <a:solidFill>
                  <a:schemeClr val="bg1"/>
                </a:solidFill>
                <a:latin typeface="Montserrat SemiBold" panose="00000700000000000000" pitchFamily="2" charset="0"/>
              </a:rPr>
              <a:t>Congratulations!!! You have completed your Open Enrollment!</a:t>
            </a:r>
          </a:p>
        </p:txBody>
      </p:sp>
      <p:sp>
        <p:nvSpPr>
          <p:cNvPr id="5" name="TextBox 4">
            <a:extLst>
              <a:ext uri="{FF2B5EF4-FFF2-40B4-BE49-F238E27FC236}">
                <a16:creationId xmlns:a16="http://schemas.microsoft.com/office/drawing/2014/main" id="{573A18FF-A757-4A42-87E2-37F9B9261BCB}"/>
              </a:ext>
            </a:extLst>
          </p:cNvPr>
          <p:cNvSpPr txBox="1"/>
          <p:nvPr/>
        </p:nvSpPr>
        <p:spPr>
          <a:xfrm>
            <a:off x="677334" y="6363093"/>
            <a:ext cx="8596668" cy="369332"/>
          </a:xfrm>
          <a:prstGeom prst="rect">
            <a:avLst/>
          </a:prstGeom>
          <a:noFill/>
        </p:spPr>
        <p:txBody>
          <a:bodyPr wrap="square" rtlCol="0">
            <a:spAutoFit/>
          </a:bodyPr>
          <a:lstStyle/>
          <a:p>
            <a:r>
              <a:rPr lang="en-US" dirty="0">
                <a:solidFill>
                  <a:srgbClr val="D19F2A"/>
                </a:solidFill>
                <a:latin typeface="Montserrat SemiBold" panose="00000700000000000000" pitchFamily="2" charset="0"/>
              </a:rPr>
              <a:t>Please note: If you have waived medical, please continue to next slide</a:t>
            </a:r>
          </a:p>
        </p:txBody>
      </p:sp>
      <p:sp>
        <p:nvSpPr>
          <p:cNvPr id="3" name="TextBox 2">
            <a:extLst>
              <a:ext uri="{FF2B5EF4-FFF2-40B4-BE49-F238E27FC236}">
                <a16:creationId xmlns:a16="http://schemas.microsoft.com/office/drawing/2014/main" id="{D8C4770C-EE64-07DE-F07D-33FDEB0D7658}"/>
              </a:ext>
            </a:extLst>
          </p:cNvPr>
          <p:cNvSpPr txBox="1"/>
          <p:nvPr/>
        </p:nvSpPr>
        <p:spPr>
          <a:xfrm>
            <a:off x="1733550" y="3800475"/>
            <a:ext cx="184731" cy="369332"/>
          </a:xfrm>
          <a:prstGeom prst="rect">
            <a:avLst/>
          </a:prstGeom>
          <a:noFill/>
        </p:spPr>
        <p:txBody>
          <a:bodyPr wrap="none" rtlCol="0">
            <a:spAutoFit/>
          </a:bodyPr>
          <a:lstStyle/>
          <a:p>
            <a:endParaRPr lang="en-US" dirty="0"/>
          </a:p>
        </p:txBody>
      </p:sp>
      <p:pic>
        <p:nvPicPr>
          <p:cNvPr id="17" name="Picture 16" descr="A screenshot of a computer&#10;&#10;Description automatically generated">
            <a:extLst>
              <a:ext uri="{FF2B5EF4-FFF2-40B4-BE49-F238E27FC236}">
                <a16:creationId xmlns:a16="http://schemas.microsoft.com/office/drawing/2014/main" id="{5E2A03A5-21B3-8993-6507-444BAFCFC98C}"/>
              </a:ext>
            </a:extLst>
          </p:cNvPr>
          <p:cNvPicPr>
            <a:picLocks noChangeAspect="1"/>
          </p:cNvPicPr>
          <p:nvPr/>
        </p:nvPicPr>
        <p:blipFill rotWithShape="1">
          <a:blip r:embed="rId2"/>
          <a:srcRect t="12488"/>
          <a:stretch/>
        </p:blipFill>
        <p:spPr bwMode="auto">
          <a:xfrm>
            <a:off x="1918281" y="1725053"/>
            <a:ext cx="8229600" cy="463804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016A6C96-226B-4424-F363-B30DA05FB68A}"/>
                  </a:ext>
                </a:extLst>
              </p14:cNvPr>
              <p14:cNvContentPartPr/>
              <p14:nvPr/>
            </p14:nvContentPartPr>
            <p14:xfrm>
              <a:off x="9994637" y="1819636"/>
              <a:ext cx="9360" cy="5400"/>
            </p14:xfrm>
          </p:contentPart>
        </mc:Choice>
        <mc:Fallback xmlns="">
          <p:pic>
            <p:nvPicPr>
              <p:cNvPr id="18" name="Ink 17">
                <a:extLst>
                  <a:ext uri="{FF2B5EF4-FFF2-40B4-BE49-F238E27FC236}">
                    <a16:creationId xmlns:a16="http://schemas.microsoft.com/office/drawing/2014/main" id="{016A6C96-226B-4424-F363-B30DA05FB68A}"/>
                  </a:ext>
                </a:extLst>
              </p:cNvPr>
              <p:cNvPicPr/>
              <p:nvPr/>
            </p:nvPicPr>
            <p:blipFill>
              <a:blip r:embed="rId4"/>
              <a:stretch>
                <a:fillRect/>
              </a:stretch>
            </p:blipFill>
            <p:spPr>
              <a:xfrm>
                <a:off x="9931997" y="1756996"/>
                <a:ext cx="135000" cy="131040"/>
              </a:xfrm>
              <a:prstGeom prst="rect">
                <a:avLst/>
              </a:prstGeom>
            </p:spPr>
          </p:pic>
        </mc:Fallback>
      </mc:AlternateContent>
    </p:spTree>
    <p:extLst>
      <p:ext uri="{BB962C8B-B14F-4D97-AF65-F5344CB8AC3E}">
        <p14:creationId xmlns:p14="http://schemas.microsoft.com/office/powerpoint/2010/main" val="30465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9B866328-228A-43D7-B5C1-9DBEA34F9B4F}"/>
              </a:ext>
            </a:extLst>
          </p:cNvPr>
          <p:cNvSpPr txBox="1">
            <a:spLocks/>
          </p:cNvSpPr>
          <p:nvPr/>
        </p:nvSpPr>
        <p:spPr>
          <a:xfrm>
            <a:off x="408572" y="385216"/>
            <a:ext cx="105156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Montserrat Light" panose="00000400000000000000" pitchFamily="2" charset="0"/>
              </a:rPr>
              <a:t>Field Staff Waiver</a:t>
            </a:r>
          </a:p>
        </p:txBody>
      </p:sp>
      <p:sp>
        <p:nvSpPr>
          <p:cNvPr id="7" name="TextBox 6">
            <a:extLst>
              <a:ext uri="{FF2B5EF4-FFF2-40B4-BE49-F238E27FC236}">
                <a16:creationId xmlns:a16="http://schemas.microsoft.com/office/drawing/2014/main" id="{A3D5ED04-5DA1-430E-AD87-DFB1B05D396D}"/>
              </a:ext>
            </a:extLst>
          </p:cNvPr>
          <p:cNvSpPr txBox="1"/>
          <p:nvPr/>
        </p:nvSpPr>
        <p:spPr>
          <a:xfrm>
            <a:off x="408572" y="1095504"/>
            <a:ext cx="10312179" cy="1477328"/>
          </a:xfrm>
          <a:prstGeom prst="rect">
            <a:avLst/>
          </a:prstGeom>
          <a:noFill/>
        </p:spPr>
        <p:txBody>
          <a:bodyPr wrap="square" rtlCol="0">
            <a:spAutoFit/>
          </a:bodyPr>
          <a:lstStyle/>
          <a:p>
            <a:r>
              <a:rPr lang="en-US" dirty="0">
                <a:solidFill>
                  <a:schemeClr val="bg1"/>
                </a:solidFill>
                <a:latin typeface="Montserrat SemiBold" panose="00000700000000000000" pitchFamily="2" charset="0"/>
              </a:rPr>
              <a:t>Field Staff that have waived Medical Coverage will need to upload a Waiver Form into Workday</a:t>
            </a:r>
          </a:p>
          <a:p>
            <a:pPr marL="285750" indent="-285750">
              <a:buFont typeface="Arial" panose="020B0604020202020204" pitchFamily="34" charset="0"/>
              <a:buChar char="•"/>
            </a:pPr>
            <a:r>
              <a:rPr lang="en-US" dirty="0">
                <a:solidFill>
                  <a:schemeClr val="bg1"/>
                </a:solidFill>
                <a:latin typeface="Montserrat SemiBold" panose="00000700000000000000" pitchFamily="2" charset="0"/>
              </a:rPr>
              <a:t>After Open Enrollment is complete, a new task will be in your Workday Inbox.  </a:t>
            </a:r>
          </a:p>
          <a:p>
            <a:pPr marL="285750" indent="-285750">
              <a:buFont typeface="Arial" panose="020B0604020202020204" pitchFamily="34" charset="0"/>
              <a:buChar char="•"/>
            </a:pPr>
            <a:r>
              <a:rPr lang="en-US" dirty="0">
                <a:solidFill>
                  <a:schemeClr val="bg1"/>
                </a:solidFill>
                <a:latin typeface="Montserrat SemiBold" panose="00000700000000000000" pitchFamily="2" charset="0"/>
              </a:rPr>
              <a:t>Please download the document, fill it out and sign, then drop the file into the task.  </a:t>
            </a:r>
          </a:p>
          <a:p>
            <a:pPr marL="285750" indent="-285750">
              <a:buFont typeface="Arial" panose="020B0604020202020204" pitchFamily="34" charset="0"/>
              <a:buChar char="•"/>
            </a:pPr>
            <a:r>
              <a:rPr lang="en-US" dirty="0">
                <a:solidFill>
                  <a:schemeClr val="bg1"/>
                </a:solidFill>
                <a:latin typeface="Montserrat SemiBold" panose="00000700000000000000" pitchFamily="2" charset="0"/>
              </a:rPr>
              <a:t>Emailing waivers to Benefits is no longer necessary.</a:t>
            </a:r>
          </a:p>
        </p:txBody>
      </p:sp>
    </p:spTree>
    <p:extLst>
      <p:ext uri="{BB962C8B-B14F-4D97-AF65-F5344CB8AC3E}">
        <p14:creationId xmlns:p14="http://schemas.microsoft.com/office/powerpoint/2010/main" val="418541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0000">
              <a:srgbClr val="008C95">
                <a:alpha val="96078"/>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D034-DF43-466F-AFFB-EEAC2432915C}"/>
              </a:ext>
            </a:extLst>
          </p:cNvPr>
          <p:cNvSpPr>
            <a:spLocks noGrp="1"/>
          </p:cNvSpPr>
          <p:nvPr>
            <p:ph type="title"/>
          </p:nvPr>
        </p:nvSpPr>
        <p:spPr>
          <a:xfrm>
            <a:off x="2555631" y="1441938"/>
            <a:ext cx="7080738" cy="3974124"/>
          </a:xfrm>
        </p:spPr>
        <p:txBody>
          <a:bodyPr vert="horz" lIns="91440" tIns="45720" rIns="91440" bIns="45720" rtlCol="0" anchor="t">
            <a:normAutofit/>
          </a:bodyPr>
          <a:lstStyle/>
          <a:p>
            <a:pPr algn="ctr"/>
            <a:r>
              <a:rPr lang="en-US" sz="2800" kern="1200" dirty="0">
                <a:solidFill>
                  <a:srgbClr val="008C95"/>
                </a:solidFill>
                <a:latin typeface="Montserrat Light" panose="00000400000000000000" pitchFamily="2" charset="0"/>
              </a:rPr>
              <a:t>Thank you for electing your benefits</a:t>
            </a:r>
            <a:br>
              <a:rPr lang="en-US" sz="2800" kern="1200" dirty="0">
                <a:solidFill>
                  <a:schemeClr val="bg1">
                    <a:lumMod val="95000"/>
                    <a:lumOff val="5000"/>
                  </a:schemeClr>
                </a:solidFill>
                <a:latin typeface="Montserrat Light" panose="00000400000000000000" pitchFamily="2" charset="0"/>
              </a:rPr>
            </a:br>
            <a:br>
              <a:rPr lang="en-US" sz="2800" dirty="0">
                <a:solidFill>
                  <a:schemeClr val="bg1">
                    <a:lumMod val="95000"/>
                    <a:lumOff val="5000"/>
                  </a:schemeClr>
                </a:solidFill>
                <a:latin typeface="Montserrat Light" panose="00000400000000000000" pitchFamily="2" charset="0"/>
              </a:rPr>
            </a:br>
            <a:r>
              <a:rPr lang="en-US" dirty="0">
                <a:solidFill>
                  <a:schemeClr val="tx1"/>
                </a:solidFill>
                <a:latin typeface="Montserrat SemiBold" panose="00000700000000000000" pitchFamily="2" charset="0"/>
              </a:rPr>
              <a:t>Access detailed information 24/7 at </a:t>
            </a:r>
            <a:r>
              <a:rPr lang="en-US" dirty="0">
                <a:solidFill>
                  <a:schemeClr val="tx1"/>
                </a:solidFill>
                <a:latin typeface="Montserrat SemiBold" panose="00000700000000000000" pitchFamily="2" charset="0"/>
                <a:hlinkClick r:id="rId2">
                  <a:extLst>
                    <a:ext uri="{A12FA001-AC4F-418D-AE19-62706E023703}">
                      <ahyp:hlinkClr xmlns:ahyp="http://schemas.microsoft.com/office/drawing/2018/hyperlinkcolor" val="tx"/>
                    </a:ext>
                  </a:extLst>
                </a:hlinkClick>
              </a:rPr>
              <a:t>www.navbenefits.org</a:t>
            </a:r>
            <a:br>
              <a:rPr lang="en-US" dirty="0">
                <a:solidFill>
                  <a:schemeClr val="tx1"/>
                </a:solidFill>
                <a:latin typeface="Montserrat SemiBold" panose="00000700000000000000" pitchFamily="2" charset="0"/>
              </a:rPr>
            </a:br>
            <a:br>
              <a:rPr lang="en-US" dirty="0">
                <a:solidFill>
                  <a:schemeClr val="tx1"/>
                </a:solidFill>
                <a:latin typeface="Montserrat SemiBold" panose="00000700000000000000" pitchFamily="2" charset="0"/>
              </a:rPr>
            </a:br>
            <a:r>
              <a:rPr lang="en-US" dirty="0">
                <a:solidFill>
                  <a:srgbClr val="D19F2A"/>
                </a:solidFill>
                <a:latin typeface="Montserrat SemiBold" panose="00000700000000000000" pitchFamily="2" charset="0"/>
              </a:rPr>
              <a:t>We look forward to serving you! </a:t>
            </a:r>
            <a:endParaRPr lang="en-US" kern="1200" dirty="0">
              <a:solidFill>
                <a:srgbClr val="D19F2A"/>
              </a:solidFill>
              <a:latin typeface="Montserrat SemiBold" panose="00000700000000000000" pitchFamily="2" charset="0"/>
            </a:endParaRPr>
          </a:p>
        </p:txBody>
      </p:sp>
    </p:spTree>
    <p:extLst>
      <p:ext uri="{BB962C8B-B14F-4D97-AF65-F5344CB8AC3E}">
        <p14:creationId xmlns:p14="http://schemas.microsoft.com/office/powerpoint/2010/main" val="39143076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1000">
              <a:srgbClr val="008C95">
                <a:alpha val="96078"/>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85F86EF-1F34-49FB-9B97-0ABC38547463}"/>
              </a:ext>
            </a:extLst>
          </p:cNvPr>
          <p:cNvSpPr>
            <a:spLocks noGrp="1"/>
          </p:cNvSpPr>
          <p:nvPr>
            <p:ph idx="1"/>
          </p:nvPr>
        </p:nvSpPr>
        <p:spPr>
          <a:xfrm>
            <a:off x="299249" y="854136"/>
            <a:ext cx="4231446" cy="3256823"/>
          </a:xfrm>
        </p:spPr>
        <p:txBody>
          <a:bodyPr>
            <a:normAutofit/>
          </a:bodyPr>
          <a:lstStyle/>
          <a:p>
            <a:pPr marL="0" indent="0">
              <a:buNone/>
            </a:pPr>
            <a:r>
              <a:rPr lang="en-US" sz="2000" dirty="0">
                <a:solidFill>
                  <a:schemeClr val="bg1"/>
                </a:solidFill>
                <a:latin typeface="Montserrat Medium" panose="00000600000000000000" pitchFamily="2" charset="0"/>
              </a:rPr>
              <a:t>All Benefits Eligible Employees are required to elect their benefits regardless of whether you will be making changes or waiving your benefits</a:t>
            </a:r>
          </a:p>
          <a:p>
            <a:pPr marL="0" indent="0">
              <a:buNone/>
            </a:pPr>
            <a:endParaRPr lang="en-US" sz="2000" dirty="0">
              <a:solidFill>
                <a:schemeClr val="bg1"/>
              </a:solidFill>
              <a:latin typeface="Montserrat Medium" panose="00000600000000000000" pitchFamily="2" charset="0"/>
            </a:endParaRPr>
          </a:p>
          <a:p>
            <a:pPr marL="0" indent="0">
              <a:buNone/>
            </a:pPr>
            <a:r>
              <a:rPr lang="en-US" sz="2000" dirty="0">
                <a:solidFill>
                  <a:schemeClr val="bg1"/>
                </a:solidFill>
                <a:latin typeface="Montserrat Medium" panose="00000600000000000000" pitchFamily="2" charset="0"/>
              </a:rPr>
              <a:t>Login to Workday and look for the Open Enrollment Inbox Task</a:t>
            </a:r>
          </a:p>
        </p:txBody>
      </p:sp>
      <p:pic>
        <p:nvPicPr>
          <p:cNvPr id="17" name="Picture 16">
            <a:extLst>
              <a:ext uri="{FF2B5EF4-FFF2-40B4-BE49-F238E27FC236}">
                <a16:creationId xmlns:a16="http://schemas.microsoft.com/office/drawing/2014/main" id="{6E63FF70-9D22-A175-7AC4-365D5ACB0E0B}"/>
              </a:ext>
            </a:extLst>
          </p:cNvPr>
          <p:cNvPicPr>
            <a:picLocks/>
          </p:cNvPicPr>
          <p:nvPr/>
        </p:nvPicPr>
        <p:blipFill>
          <a:blip r:embed="rId2"/>
          <a:stretch>
            <a:fillRect/>
          </a:stretch>
        </p:blipFill>
        <p:spPr>
          <a:xfrm>
            <a:off x="4827993" y="569826"/>
            <a:ext cx="7132320" cy="4059323"/>
          </a:xfrm>
          <a:prstGeom prst="rect">
            <a:avLst/>
          </a:prstGeom>
          <a:ln w="22225">
            <a:solidFill>
              <a:srgbClr val="000000"/>
            </a:solidFill>
          </a:ln>
        </p:spPr>
      </p:pic>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BAED8303-FEC4-7B30-6219-08A1CE42AF26}"/>
                  </a:ext>
                </a:extLst>
              </p14:cNvPr>
              <p14:cNvContentPartPr/>
              <p14:nvPr/>
            </p14:nvContentPartPr>
            <p14:xfrm>
              <a:off x="7319962" y="2085975"/>
              <a:ext cx="91440" cy="0"/>
            </p14:xfrm>
          </p:contentPart>
        </mc:Choice>
        <mc:Fallback xmlns="">
          <p:pic>
            <p:nvPicPr>
              <p:cNvPr id="19" name="Ink 18">
                <a:extLst>
                  <a:ext uri="{FF2B5EF4-FFF2-40B4-BE49-F238E27FC236}">
                    <a16:creationId xmlns:a16="http://schemas.microsoft.com/office/drawing/2014/main" id="{BAED8303-FEC4-7B30-6219-08A1CE42AF26}"/>
                  </a:ext>
                </a:extLst>
              </p:cNvPr>
              <p:cNvPicPr/>
              <p:nvPr/>
            </p:nvPicPr>
            <p:blipFill>
              <a:blip r:embed="rId4"/>
              <a:stretch>
                <a:fillRect/>
              </a:stretch>
            </p:blipFill>
            <p:spPr>
              <a:xfrm>
                <a:off x="7311438" y="2085975"/>
                <a:ext cx="108359" cy="0"/>
              </a:xfrm>
              <a:prstGeom prst="rect">
                <a:avLst/>
              </a:prstGeom>
            </p:spPr>
          </p:pic>
        </mc:Fallback>
      </mc:AlternateContent>
      <p:sp>
        <p:nvSpPr>
          <p:cNvPr id="6" name="Conector recto 5">
            <a:extLst>
              <a:ext uri="{FF2B5EF4-FFF2-40B4-BE49-F238E27FC236}">
                <a16:creationId xmlns:a16="http://schemas.microsoft.com/office/drawing/2014/main" id="{87EDBB2B-E9C5-4ED2-9CE6-1BB220C2F1F2}"/>
              </a:ext>
            </a:extLst>
          </p:cNvPr>
          <p:cNvSpPr/>
          <p:nvPr/>
        </p:nvSpPr>
        <p:spPr>
          <a:xfrm>
            <a:off x="7015702" y="1580925"/>
            <a:ext cx="699960" cy="0"/>
          </a:xfrm>
          <a:prstGeom prst="line">
            <a:avLst/>
          </a:prstGeom>
          <a:solidFill>
            <a:srgbClr val="000000">
              <a:alpha val="5000"/>
            </a:srgbClr>
          </a:solidFill>
          <a:ln w="1016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85CC31FD-3C48-BE3D-854B-89822D293310}"/>
                  </a:ext>
                </a:extLst>
              </p14:cNvPr>
              <p14:cNvContentPartPr/>
              <p14:nvPr/>
            </p14:nvContentPartPr>
            <p14:xfrm>
              <a:off x="11830050" y="676275"/>
              <a:ext cx="0" cy="0"/>
            </p14:xfrm>
          </p:contentPart>
        </mc:Choice>
        <mc:Fallback xmlns="">
          <p:pic>
            <p:nvPicPr>
              <p:cNvPr id="21" name="Ink 20">
                <a:extLst>
                  <a:ext uri="{FF2B5EF4-FFF2-40B4-BE49-F238E27FC236}">
                    <a16:creationId xmlns:a16="http://schemas.microsoft.com/office/drawing/2014/main" id="{85CC31FD-3C48-BE3D-854B-89822D293310}"/>
                  </a:ext>
                </a:extLst>
              </p:cNvPr>
              <p:cNvPicPr/>
              <p:nvPr/>
            </p:nvPicPr>
            <p:blipFill>
              <a:blip r:embed="rId6"/>
              <a:stretch>
                <a:fillRect/>
              </a:stretch>
            </p:blipFill>
            <p:spPr>
              <a:xfrm>
                <a:off x="11830050" y="676275"/>
                <a:ext cx="0" cy="0"/>
              </a:xfrm>
              <a:prstGeom prst="rect">
                <a:avLst/>
              </a:prstGeom>
            </p:spPr>
          </p:pic>
        </mc:Fallback>
      </mc:AlternateContent>
    </p:spTree>
    <p:extLst>
      <p:ext uri="{BB962C8B-B14F-4D97-AF65-F5344CB8AC3E}">
        <p14:creationId xmlns:p14="http://schemas.microsoft.com/office/powerpoint/2010/main" val="136279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E780180-FA79-4273-ACE2-011D0402BD74}"/>
              </a:ext>
            </a:extLst>
          </p:cNvPr>
          <p:cNvSpPr>
            <a:spLocks noGrp="1"/>
          </p:cNvSpPr>
          <p:nvPr>
            <p:ph idx="1"/>
          </p:nvPr>
        </p:nvSpPr>
        <p:spPr>
          <a:xfrm>
            <a:off x="1065997" y="1449956"/>
            <a:ext cx="2930517" cy="2234207"/>
          </a:xfrm>
        </p:spPr>
        <p:txBody>
          <a:bodyPr>
            <a:normAutofit/>
          </a:bodyPr>
          <a:lstStyle/>
          <a:p>
            <a:r>
              <a:rPr lang="en-US" dirty="0">
                <a:solidFill>
                  <a:schemeClr val="bg1"/>
                </a:solidFill>
                <a:latin typeface="Montserrat SemiBold" panose="00000700000000000000" pitchFamily="2" charset="0"/>
              </a:rPr>
              <a:t>Select Benefits Open Enrollment.</a:t>
            </a:r>
          </a:p>
          <a:p>
            <a:r>
              <a:rPr lang="en-US" dirty="0">
                <a:solidFill>
                  <a:schemeClr val="bg1"/>
                </a:solidFill>
                <a:latin typeface="Montserrat SemiBold" panose="00000700000000000000" pitchFamily="2" charset="0"/>
              </a:rPr>
              <a:t>Click Continue</a:t>
            </a:r>
          </a:p>
          <a:p>
            <a:r>
              <a:rPr lang="en-US" dirty="0">
                <a:solidFill>
                  <a:schemeClr val="bg1"/>
                </a:solidFill>
                <a:latin typeface="Montserrat SemiBold" panose="00000700000000000000" pitchFamily="2" charset="0"/>
              </a:rPr>
              <a:t>Answer Question</a:t>
            </a:r>
          </a:p>
          <a:p>
            <a:r>
              <a:rPr lang="en-US" dirty="0">
                <a:solidFill>
                  <a:schemeClr val="bg1"/>
                </a:solidFill>
                <a:latin typeface="Montserrat SemiBold" panose="00000700000000000000" pitchFamily="2" charset="0"/>
              </a:rPr>
              <a:t>Continue to next screen</a:t>
            </a:r>
          </a:p>
        </p:txBody>
      </p:sp>
      <p:pic>
        <p:nvPicPr>
          <p:cNvPr id="8" name="Picture 7">
            <a:extLst>
              <a:ext uri="{FF2B5EF4-FFF2-40B4-BE49-F238E27FC236}">
                <a16:creationId xmlns:a16="http://schemas.microsoft.com/office/drawing/2014/main" id="{E505EF87-478F-47D2-A05E-7289328112A9}"/>
              </a:ext>
            </a:extLst>
          </p:cNvPr>
          <p:cNvPicPr/>
          <p:nvPr/>
        </p:nvPicPr>
        <p:blipFill rotWithShape="1">
          <a:blip r:embed="rId2"/>
          <a:srcRect l="-80" t="16832" r="34705" b="50961"/>
          <a:stretch/>
        </p:blipFill>
        <p:spPr bwMode="auto">
          <a:xfrm>
            <a:off x="5584772" y="1215384"/>
            <a:ext cx="5221427" cy="276606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921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71284E-36E6-4F72-A354-B6FE02163975}"/>
              </a:ext>
            </a:extLst>
          </p:cNvPr>
          <p:cNvSpPr>
            <a:spLocks noGrp="1"/>
          </p:cNvSpPr>
          <p:nvPr>
            <p:ph type="title"/>
          </p:nvPr>
        </p:nvSpPr>
        <p:spPr/>
        <p:txBody>
          <a:bodyPr>
            <a:normAutofit/>
          </a:bodyPr>
          <a:lstStyle/>
          <a:p>
            <a:pPr algn="ctr"/>
            <a:r>
              <a:rPr lang="en-US" sz="3600" b="1" dirty="0">
                <a:solidFill>
                  <a:schemeClr val="bg1"/>
                </a:solidFill>
                <a:latin typeface="Montserrat SemiBold" panose="00000700000000000000" pitchFamily="2" charset="0"/>
              </a:rPr>
              <a:t>Important Information on Benefit Elections</a:t>
            </a:r>
            <a:endParaRPr lang="en-US" dirty="0"/>
          </a:p>
        </p:txBody>
      </p:sp>
      <p:sp>
        <p:nvSpPr>
          <p:cNvPr id="10" name="Content Placeholder 9">
            <a:extLst>
              <a:ext uri="{FF2B5EF4-FFF2-40B4-BE49-F238E27FC236}">
                <a16:creationId xmlns:a16="http://schemas.microsoft.com/office/drawing/2014/main" id="{F9094A2D-A2CA-4DF5-A52F-677E206D3160}"/>
              </a:ext>
            </a:extLst>
          </p:cNvPr>
          <p:cNvSpPr>
            <a:spLocks noGrp="1"/>
          </p:cNvSpPr>
          <p:nvPr>
            <p:ph idx="1"/>
          </p:nvPr>
        </p:nvSpPr>
        <p:spPr>
          <a:xfrm>
            <a:off x="1108417" y="1733550"/>
            <a:ext cx="8596668" cy="4781550"/>
          </a:xfrm>
        </p:spPr>
        <p:txBody>
          <a:bodyPr anchor="ctr">
            <a:normAutofit/>
          </a:bodyPr>
          <a:lstStyle/>
          <a:p>
            <a:pPr marL="0" marR="0" indent="0">
              <a:lnSpc>
                <a:spcPct val="107000"/>
              </a:lnSpc>
              <a:spcBef>
                <a:spcPts val="0"/>
              </a:spcBef>
              <a:spcAft>
                <a:spcPts val="800"/>
              </a:spcAft>
              <a:buNone/>
            </a:pPr>
            <a:r>
              <a:rPr lang="en-US" b="1" kern="100" dirty="0">
                <a:solidFill>
                  <a:schemeClr val="bg1"/>
                </a:solidFill>
                <a:effectLst/>
                <a:latin typeface="Monserat semi bold"/>
                <a:ea typeface="Calibri" panose="020F0502020204030204" pitchFamily="34" charset="0"/>
                <a:cs typeface="Times New Roman" panose="02020603050405020304" pitchFamily="18" charset="0"/>
              </a:rPr>
              <a:t>Medical Coverage:</a:t>
            </a:r>
          </a:p>
          <a:p>
            <a:pPr marL="0" marR="0" indent="0">
              <a:lnSpc>
                <a:spcPct val="107000"/>
              </a:lnSpc>
              <a:spcBef>
                <a:spcPts val="0"/>
              </a:spcBef>
              <a:spcAft>
                <a:spcPts val="800"/>
              </a:spcAft>
              <a:buNone/>
            </a:pPr>
            <a:r>
              <a:rPr lang="en-US" b="1" kern="100" dirty="0">
                <a:solidFill>
                  <a:schemeClr val="bg1"/>
                </a:solidFill>
                <a:effectLst/>
                <a:latin typeface="Monserat semi bold"/>
                <a:ea typeface="Calibri" panose="020F0502020204030204" pitchFamily="34" charset="0"/>
                <a:cs typeface="Times New Roman" panose="02020603050405020304" pitchFamily="18" charset="0"/>
              </a:rPr>
              <a:t>The Navigators is changing health insurance carriers to United Healthcare (UHC) beginning January 1, 2024. We will be partnering with UMR, a UHC third-party administrator, and United Healthcare Global (UHC Global) to administer our plans.</a:t>
            </a:r>
          </a:p>
          <a:p>
            <a:pPr marL="0" marR="0">
              <a:lnSpc>
                <a:spcPct val="107000"/>
              </a:lnSpc>
              <a:spcBef>
                <a:spcPts val="0"/>
              </a:spcBef>
              <a:spcAft>
                <a:spcPts val="800"/>
              </a:spcAft>
            </a:pPr>
            <a:r>
              <a:rPr lang="en-US" b="1" kern="100" dirty="0">
                <a:solidFill>
                  <a:schemeClr val="bg1"/>
                </a:solidFill>
                <a:effectLst/>
                <a:latin typeface="Monserat semi bold"/>
                <a:ea typeface="Calibri" panose="020F0502020204030204" pitchFamily="34" charset="0"/>
                <a:cs typeface="Times New Roman" panose="02020603050405020304" pitchFamily="18" charset="0"/>
              </a:rPr>
              <a:t>What’s New? </a:t>
            </a:r>
          </a:p>
          <a:p>
            <a:pPr marL="342900" marR="0" lvl="0" indent="-342900">
              <a:lnSpc>
                <a:spcPct val="107000"/>
              </a:lnSpc>
              <a:spcBef>
                <a:spcPts val="0"/>
              </a:spcBef>
              <a:spcAft>
                <a:spcPts val="0"/>
              </a:spcAft>
              <a:buFont typeface="Symbol" panose="05050102010706020507" pitchFamily="18" charset="2"/>
              <a:buChar char=""/>
            </a:pPr>
            <a:r>
              <a:rPr lang="en-US" b="1" kern="100" dirty="0">
                <a:solidFill>
                  <a:schemeClr val="bg1"/>
                </a:solidFill>
                <a:effectLst/>
                <a:latin typeface="Monserat semi bold"/>
                <a:ea typeface="Calibri" panose="020F0502020204030204" pitchFamily="34" charset="0"/>
                <a:cs typeface="Times New Roman" panose="02020603050405020304" pitchFamily="18" charset="0"/>
              </a:rPr>
              <a:t>Our three domestic medical plans will move from AETNA to UMR.</a:t>
            </a:r>
          </a:p>
          <a:p>
            <a:pPr marL="342900" marR="0" lvl="0" indent="-342900">
              <a:lnSpc>
                <a:spcPct val="107000"/>
              </a:lnSpc>
              <a:spcBef>
                <a:spcPts val="0"/>
              </a:spcBef>
              <a:spcAft>
                <a:spcPts val="0"/>
              </a:spcAft>
              <a:buFont typeface="Symbol" panose="05050102010706020507" pitchFamily="18" charset="2"/>
              <a:buChar char=""/>
            </a:pPr>
            <a:r>
              <a:rPr lang="en-US" b="1" kern="100" dirty="0">
                <a:solidFill>
                  <a:schemeClr val="bg1"/>
                </a:solidFill>
                <a:effectLst/>
                <a:latin typeface="Monserat semi bold"/>
                <a:ea typeface="Calibri" panose="020F0502020204030204" pitchFamily="34" charset="0"/>
                <a:cs typeface="Times New Roman" panose="02020603050405020304" pitchFamily="18" charset="0"/>
              </a:rPr>
              <a:t>Our vision and dental plans will now be offered through UHC.</a:t>
            </a:r>
          </a:p>
          <a:p>
            <a:pPr marL="342900" marR="0" lvl="0" indent="-342900">
              <a:lnSpc>
                <a:spcPct val="107000"/>
              </a:lnSpc>
              <a:spcBef>
                <a:spcPts val="0"/>
              </a:spcBef>
              <a:spcAft>
                <a:spcPts val="0"/>
              </a:spcAft>
              <a:buFont typeface="Symbol" panose="05050102010706020507" pitchFamily="18" charset="2"/>
              <a:buChar char=""/>
            </a:pPr>
            <a:r>
              <a:rPr lang="en-US" b="1" kern="100" dirty="0">
                <a:solidFill>
                  <a:schemeClr val="bg1"/>
                </a:solidFill>
                <a:effectLst/>
                <a:latin typeface="Monserat semi bold"/>
                <a:ea typeface="Calibri" panose="020F0502020204030204" pitchFamily="34" charset="0"/>
                <a:cs typeface="Times New Roman" panose="02020603050405020304" pitchFamily="18" charset="0"/>
              </a:rPr>
              <a:t>Our life, voluntary life, short-term disability and long-term disability will be offered through The Standard.</a:t>
            </a:r>
          </a:p>
          <a:p>
            <a:pPr marL="342900" marR="0" lvl="0" indent="-342900">
              <a:lnSpc>
                <a:spcPct val="107000"/>
              </a:lnSpc>
              <a:spcBef>
                <a:spcPts val="0"/>
              </a:spcBef>
              <a:spcAft>
                <a:spcPts val="800"/>
              </a:spcAft>
              <a:buFont typeface="Symbol" panose="05050102010706020507" pitchFamily="18" charset="2"/>
              <a:buChar char=""/>
            </a:pPr>
            <a:r>
              <a:rPr lang="en-US" b="1" kern="100" dirty="0">
                <a:solidFill>
                  <a:schemeClr val="bg1"/>
                </a:solidFill>
                <a:effectLst/>
                <a:latin typeface="Monserat semi bold"/>
                <a:ea typeface="Calibri" panose="020F0502020204030204" pitchFamily="34" charset="0"/>
                <a:cs typeface="Times New Roman" panose="02020603050405020304" pitchFamily="18" charset="0"/>
              </a:rPr>
              <a:t>We will be moving from Hello Heart to UHC’s cardiovascular health program.</a:t>
            </a:r>
          </a:p>
          <a:p>
            <a:endParaRPr lang="en-US"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96659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1C12A1-6011-4035-AEB7-8131C273AB56}"/>
              </a:ext>
            </a:extLst>
          </p:cNvPr>
          <p:cNvSpPr txBox="1"/>
          <p:nvPr/>
        </p:nvSpPr>
        <p:spPr>
          <a:xfrm>
            <a:off x="8515350" y="1058465"/>
            <a:ext cx="3431859" cy="5262979"/>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To elect a benefit: First select to enroll in the benefit plan, then click Confirm &amp; Continue. Add dependents if needed.</a:t>
            </a:r>
          </a:p>
          <a:p>
            <a:pPr marL="285750" indent="-285750">
              <a:buFont typeface="Arial" panose="020B0604020202020204" pitchFamily="34" charset="0"/>
              <a:buChar char="•"/>
            </a:pPr>
            <a:endParaRPr lang="en-US" sz="14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Elections are locked-in after Open Enrollment unless you experience a Life Event. Changes can only be made within 31 days of the Life Event</a:t>
            </a:r>
          </a:p>
          <a:p>
            <a:endParaRPr lang="en-US" sz="14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Field Staff waiving Medical Coverage must meet eligibility and fill out a waiver each year.</a:t>
            </a:r>
          </a:p>
          <a:p>
            <a:endParaRPr lang="en-US" sz="14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Premium rates can be found here. Field Staff rates are considered Employer Contributions.</a:t>
            </a:r>
          </a:p>
          <a:p>
            <a:endParaRPr lang="en-US" sz="14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Elect or waive Dental and Vision coverage.</a:t>
            </a:r>
          </a:p>
          <a:p>
            <a:pPr marL="285750" indent="-285750">
              <a:buFont typeface="Arial" panose="020B0604020202020204" pitchFamily="34" charset="0"/>
              <a:buChar char="•"/>
            </a:pPr>
            <a:endParaRPr lang="en-US" sz="14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Continue to HSA/FSA elections</a:t>
            </a:r>
          </a:p>
        </p:txBody>
      </p:sp>
      <p:sp>
        <p:nvSpPr>
          <p:cNvPr id="13" name="TextBox 12">
            <a:extLst>
              <a:ext uri="{FF2B5EF4-FFF2-40B4-BE49-F238E27FC236}">
                <a16:creationId xmlns:a16="http://schemas.microsoft.com/office/drawing/2014/main" id="{8330D16E-0EC1-49EA-ADE4-DDE8F5974D7F}"/>
              </a:ext>
            </a:extLst>
          </p:cNvPr>
          <p:cNvSpPr txBox="1"/>
          <p:nvPr/>
        </p:nvSpPr>
        <p:spPr>
          <a:xfrm>
            <a:off x="789273" y="321112"/>
            <a:ext cx="11157936" cy="584775"/>
          </a:xfrm>
          <a:prstGeom prst="rect">
            <a:avLst/>
          </a:prstGeom>
          <a:noFill/>
        </p:spPr>
        <p:txBody>
          <a:bodyPr wrap="square" rtlCol="0">
            <a:spAutoFit/>
          </a:bodyPr>
          <a:lstStyle/>
          <a:p>
            <a:pPr algn="ctr"/>
            <a:r>
              <a:rPr lang="en-US" sz="3200" b="1" dirty="0">
                <a:solidFill>
                  <a:schemeClr val="bg1"/>
                </a:solidFill>
                <a:latin typeface="Montserrat SemiBold" panose="00000700000000000000" pitchFamily="2" charset="0"/>
              </a:rPr>
              <a:t>Electing Medical, Dental, and Vision Coverage </a:t>
            </a:r>
          </a:p>
        </p:txBody>
      </p:sp>
      <p:pic>
        <p:nvPicPr>
          <p:cNvPr id="2" name="Picture 1" descr="A screenshot of a computer&#10;&#10;Description automatically generated">
            <a:extLst>
              <a:ext uri="{FF2B5EF4-FFF2-40B4-BE49-F238E27FC236}">
                <a16:creationId xmlns:a16="http://schemas.microsoft.com/office/drawing/2014/main" id="{3446B5EE-E9DD-BF4E-B187-FCD5437103C3}"/>
              </a:ext>
            </a:extLst>
          </p:cNvPr>
          <p:cNvPicPr>
            <a:picLocks noChangeAspect="1"/>
          </p:cNvPicPr>
          <p:nvPr/>
        </p:nvPicPr>
        <p:blipFill rotWithShape="1">
          <a:blip r:embed="rId2"/>
          <a:srcRect t="12488" b="20946"/>
          <a:stretch/>
        </p:blipFill>
        <p:spPr bwMode="auto">
          <a:xfrm>
            <a:off x="20802" y="905887"/>
            <a:ext cx="6347439" cy="272110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7E34DA3-E2A7-DF87-779F-55A5B7C327B9}"/>
                  </a:ext>
                </a:extLst>
              </p14:cNvPr>
              <p14:cNvContentPartPr/>
              <p14:nvPr/>
            </p14:nvContentPartPr>
            <p14:xfrm>
              <a:off x="6235540" y="999152"/>
              <a:ext cx="2520" cy="360"/>
            </p14:xfrm>
          </p:contentPart>
        </mc:Choice>
        <mc:Fallback xmlns="">
          <p:pic>
            <p:nvPicPr>
              <p:cNvPr id="3" name="Ink 2">
                <a:extLst>
                  <a:ext uri="{FF2B5EF4-FFF2-40B4-BE49-F238E27FC236}">
                    <a16:creationId xmlns:a16="http://schemas.microsoft.com/office/drawing/2014/main" id="{17E34DA3-E2A7-DF87-779F-55A5B7C327B9}"/>
                  </a:ext>
                </a:extLst>
              </p:cNvPr>
              <p:cNvPicPr/>
              <p:nvPr/>
            </p:nvPicPr>
            <p:blipFill>
              <a:blip r:embed="rId4"/>
              <a:stretch>
                <a:fillRect/>
              </a:stretch>
            </p:blipFill>
            <p:spPr>
              <a:xfrm>
                <a:off x="6199540" y="963512"/>
                <a:ext cx="74160" cy="72000"/>
              </a:xfrm>
              <a:prstGeom prst="rect">
                <a:avLst/>
              </a:prstGeom>
            </p:spPr>
          </p:pic>
        </mc:Fallback>
      </mc:AlternateContent>
      <p:pic>
        <p:nvPicPr>
          <p:cNvPr id="4" name="Picture 3" descr="A screenshot of a computer&#10;&#10;Description automatically generated">
            <a:extLst>
              <a:ext uri="{FF2B5EF4-FFF2-40B4-BE49-F238E27FC236}">
                <a16:creationId xmlns:a16="http://schemas.microsoft.com/office/drawing/2014/main" id="{0CAEE69F-9F93-AFB4-AAE7-44EF380D08F0}"/>
              </a:ext>
            </a:extLst>
          </p:cNvPr>
          <p:cNvPicPr>
            <a:picLocks noChangeAspect="1"/>
          </p:cNvPicPr>
          <p:nvPr/>
        </p:nvPicPr>
        <p:blipFill rotWithShape="1">
          <a:blip r:embed="rId5"/>
          <a:srcRect t="15192"/>
          <a:stretch/>
        </p:blipFill>
        <p:spPr bwMode="auto">
          <a:xfrm>
            <a:off x="938564" y="3689954"/>
            <a:ext cx="6554436" cy="3142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242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04C7B-CAC8-4B00-B009-C4977A3F0EC7}"/>
              </a:ext>
            </a:extLst>
          </p:cNvPr>
          <p:cNvSpPr txBox="1">
            <a:spLocks noGrp="1"/>
          </p:cNvSpPr>
          <p:nvPr>
            <p:ph type="title"/>
          </p:nvPr>
        </p:nvSpPr>
        <p:spPr>
          <a:xfrm>
            <a:off x="195262" y="413271"/>
            <a:ext cx="11801475" cy="584775"/>
          </a:xfrm>
          <a:prstGeom prst="rect">
            <a:avLst/>
          </a:prstGeom>
          <a:noFill/>
        </p:spPr>
        <p:txBody>
          <a:bodyPr wrap="square" rtlCol="0">
            <a:spAutoFit/>
          </a:bodyPr>
          <a:lstStyle/>
          <a:p>
            <a:pPr algn="ctr"/>
            <a:r>
              <a:rPr lang="en-US" sz="3200" b="1" dirty="0">
                <a:solidFill>
                  <a:schemeClr val="bg1"/>
                </a:solidFill>
                <a:latin typeface="Montserrat SemiBold" panose="00000700000000000000" pitchFamily="2" charset="0"/>
              </a:rPr>
              <a:t>Electing HSA Contributions</a:t>
            </a:r>
          </a:p>
        </p:txBody>
      </p:sp>
      <p:sp>
        <p:nvSpPr>
          <p:cNvPr id="6" name="TextBox 5">
            <a:extLst>
              <a:ext uri="{FF2B5EF4-FFF2-40B4-BE49-F238E27FC236}">
                <a16:creationId xmlns:a16="http://schemas.microsoft.com/office/drawing/2014/main" id="{0F04438A-FDDB-40A5-BA12-26C7C71EF865}"/>
              </a:ext>
            </a:extLst>
          </p:cNvPr>
          <p:cNvSpPr txBox="1"/>
          <p:nvPr/>
        </p:nvSpPr>
        <p:spPr>
          <a:xfrm>
            <a:off x="8211366" y="1229838"/>
            <a:ext cx="3785371" cy="5078313"/>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HSAs are only available to those who elected the High Deductible Health Plan (HDHP) Medical Plan. Please read the eligibility guidelines on this page carefully.</a:t>
            </a:r>
          </a:p>
          <a:p>
            <a:endParaRPr lang="en-US" sz="14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To elect a savings amount: First select to enroll in the benefit plan, then click Confirm &amp; Continue to enter your desired amount.</a:t>
            </a:r>
          </a:p>
          <a:p>
            <a:pPr marL="285750" indent="-285750">
              <a:buFont typeface="Arial" panose="020B0604020202020204" pitchFamily="34" charset="0"/>
              <a:buChar char="•"/>
            </a:pPr>
            <a:endParaRPr lang="en-US" sz="14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Select an annual amount to be divided into 24 deductions or an amount per paycheck (2 deductions a month).</a:t>
            </a:r>
          </a:p>
          <a:p>
            <a:endParaRPr lang="en-US" sz="14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400" dirty="0">
                <a:solidFill>
                  <a:schemeClr val="bg1"/>
                </a:solidFill>
                <a:latin typeface="Montserrat SemiBold" panose="00000700000000000000" pitchFamily="2" charset="0"/>
              </a:rPr>
              <a:t>The 2022 IRS maximum contribution amount shown based on your Medical election is $3,650.  Reaching this amount is based on 24 deductions.</a:t>
            </a:r>
          </a:p>
          <a:p>
            <a:pPr marL="285750" indent="-285750">
              <a:buFont typeface="Arial" panose="020B0604020202020204" pitchFamily="34" charset="0"/>
              <a:buChar char="•"/>
            </a:pPr>
            <a:endParaRPr lang="en-US" sz="1400" dirty="0">
              <a:solidFill>
                <a:schemeClr val="bg1"/>
              </a:solidFill>
              <a:latin typeface="Montserrat SemiBold" panose="00000700000000000000" pitchFamily="2" charset="0"/>
            </a:endParaRPr>
          </a:p>
          <a:p>
            <a:endParaRPr lang="en-US" sz="1600" dirty="0">
              <a:solidFill>
                <a:schemeClr val="bg1"/>
              </a:solidFill>
              <a:latin typeface="Montserrat Medium" panose="00000600000000000000" pitchFamily="2" charset="0"/>
            </a:endParaRPr>
          </a:p>
        </p:txBody>
      </p:sp>
      <p:pic>
        <p:nvPicPr>
          <p:cNvPr id="4" name="Picture 3">
            <a:extLst>
              <a:ext uri="{FF2B5EF4-FFF2-40B4-BE49-F238E27FC236}">
                <a16:creationId xmlns:a16="http://schemas.microsoft.com/office/drawing/2014/main" id="{8FA1BFE9-EA41-D30D-08ED-1430FEF00204}"/>
              </a:ext>
            </a:extLst>
          </p:cNvPr>
          <p:cNvPicPr>
            <a:picLocks noChangeAspect="1"/>
          </p:cNvPicPr>
          <p:nvPr/>
        </p:nvPicPr>
        <p:blipFill>
          <a:blip r:embed="rId2"/>
          <a:stretch>
            <a:fillRect/>
          </a:stretch>
        </p:blipFill>
        <p:spPr>
          <a:xfrm>
            <a:off x="195262" y="1089596"/>
            <a:ext cx="7892048" cy="5355133"/>
          </a:xfrm>
          <a:prstGeom prst="rect">
            <a:avLst/>
          </a:prstGeom>
        </p:spPr>
      </p:pic>
    </p:spTree>
    <p:extLst>
      <p:ext uri="{BB962C8B-B14F-4D97-AF65-F5344CB8AC3E}">
        <p14:creationId xmlns:p14="http://schemas.microsoft.com/office/powerpoint/2010/main" val="218139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47C8CB-7435-444E-8622-08C70DD27939}"/>
              </a:ext>
            </a:extLst>
          </p:cNvPr>
          <p:cNvPicPr>
            <a:picLocks noGrp="1" noChangeAspect="1"/>
          </p:cNvPicPr>
          <p:nvPr>
            <p:ph idx="1"/>
          </p:nvPr>
        </p:nvPicPr>
        <p:blipFill>
          <a:blip r:embed="rId2"/>
          <a:stretch>
            <a:fillRect/>
          </a:stretch>
        </p:blipFill>
        <p:spPr>
          <a:xfrm>
            <a:off x="315746" y="920746"/>
            <a:ext cx="7573096" cy="5573403"/>
          </a:xfrm>
          <a:prstGeom prst="rect">
            <a:avLst/>
          </a:prstGeom>
        </p:spPr>
      </p:pic>
      <p:sp>
        <p:nvSpPr>
          <p:cNvPr id="4" name="Title 3">
            <a:extLst>
              <a:ext uri="{FF2B5EF4-FFF2-40B4-BE49-F238E27FC236}">
                <a16:creationId xmlns:a16="http://schemas.microsoft.com/office/drawing/2014/main" id="{7128CCE6-C5B2-4150-A2AA-6E9CB709749A}"/>
              </a:ext>
            </a:extLst>
          </p:cNvPr>
          <p:cNvSpPr txBox="1">
            <a:spLocks/>
          </p:cNvSpPr>
          <p:nvPr/>
        </p:nvSpPr>
        <p:spPr>
          <a:xfrm>
            <a:off x="315746" y="363850"/>
            <a:ext cx="11397282"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Montserrat SemiBold" panose="00000700000000000000" pitchFamily="2" charset="0"/>
              </a:rPr>
              <a:t>Fidelity HSA Terms and Conditions</a:t>
            </a:r>
          </a:p>
        </p:txBody>
      </p:sp>
      <p:sp>
        <p:nvSpPr>
          <p:cNvPr id="5" name="TextBox 4">
            <a:extLst>
              <a:ext uri="{FF2B5EF4-FFF2-40B4-BE49-F238E27FC236}">
                <a16:creationId xmlns:a16="http://schemas.microsoft.com/office/drawing/2014/main" id="{55AF2F19-38A4-4AC7-81D0-3BDB11C1D5FE}"/>
              </a:ext>
            </a:extLst>
          </p:cNvPr>
          <p:cNvSpPr txBox="1"/>
          <p:nvPr/>
        </p:nvSpPr>
        <p:spPr>
          <a:xfrm>
            <a:off x="8052068" y="857831"/>
            <a:ext cx="3824186" cy="1169551"/>
          </a:xfrm>
          <a:prstGeom prst="rect">
            <a:avLst/>
          </a:prstGeom>
          <a:noFill/>
        </p:spPr>
        <p:txBody>
          <a:bodyPr wrap="square" rtlCol="0">
            <a:spAutoFit/>
          </a:bodyPr>
          <a:lstStyle/>
          <a:p>
            <a:r>
              <a:rPr lang="en-US" sz="1400" dirty="0">
                <a:solidFill>
                  <a:schemeClr val="bg1"/>
                </a:solidFill>
                <a:latin typeface="Montserrat SemiBold" panose="00000700000000000000" pitchFamily="2" charset="0"/>
              </a:rPr>
              <a:t>If you have elected to contribute to an HSA, you must agree to Fidelity’s Terms and Conditions. Failure to do so will prevent your HSA account to be able to accept funds. </a:t>
            </a:r>
          </a:p>
        </p:txBody>
      </p:sp>
      <p:sp>
        <p:nvSpPr>
          <p:cNvPr id="16" name="TextBox 15">
            <a:extLst>
              <a:ext uri="{FF2B5EF4-FFF2-40B4-BE49-F238E27FC236}">
                <a16:creationId xmlns:a16="http://schemas.microsoft.com/office/drawing/2014/main" id="{AE2F4EE8-C123-4AC1-9ED0-DDF448401F08}"/>
              </a:ext>
            </a:extLst>
          </p:cNvPr>
          <p:cNvSpPr txBox="1"/>
          <p:nvPr/>
        </p:nvSpPr>
        <p:spPr>
          <a:xfrm>
            <a:off x="8052068" y="2027382"/>
            <a:ext cx="4125579" cy="3754874"/>
          </a:xfrm>
          <a:prstGeom prst="rect">
            <a:avLst/>
          </a:prstGeom>
          <a:noFill/>
        </p:spPr>
        <p:txBody>
          <a:bodyPr wrap="square" rtlCol="0">
            <a:spAutoFit/>
          </a:bodyPr>
          <a:lstStyle/>
          <a:p>
            <a:r>
              <a:rPr lang="en-US" sz="1400" dirty="0">
                <a:solidFill>
                  <a:schemeClr val="bg1"/>
                </a:solidFill>
                <a:latin typeface="Montserrat SemiBold" panose="00000700000000000000" pitchFamily="2" charset="0"/>
              </a:rPr>
              <a:t>After reading the Terms &amp; Conditions, check off that you agree and submit to  finalize your elections. </a:t>
            </a:r>
          </a:p>
          <a:p>
            <a:endParaRPr lang="en-US" sz="1400" dirty="0">
              <a:solidFill>
                <a:schemeClr val="bg1"/>
              </a:solidFill>
              <a:latin typeface="Montserrat SemiBold" panose="00000700000000000000" pitchFamily="2" charset="0"/>
            </a:endParaRPr>
          </a:p>
          <a:p>
            <a:r>
              <a:rPr lang="en-US" sz="1400" dirty="0">
                <a:solidFill>
                  <a:schemeClr val="bg1"/>
                </a:solidFill>
                <a:latin typeface="Montserrat SemiBold" panose="00000700000000000000" pitchFamily="2" charset="0"/>
              </a:rPr>
              <a:t>Please note: </a:t>
            </a:r>
          </a:p>
          <a:p>
            <a:r>
              <a:rPr lang="en-US" sz="1400" u="sng" dirty="0">
                <a:solidFill>
                  <a:schemeClr val="bg1"/>
                </a:solidFill>
                <a:latin typeface="Montserrat SemiBold" panose="00000700000000000000" pitchFamily="2" charset="0"/>
              </a:rPr>
              <a:t>If you do not agree</a:t>
            </a:r>
            <a:r>
              <a:rPr lang="en-US" sz="1400" dirty="0">
                <a:solidFill>
                  <a:schemeClr val="bg1"/>
                </a:solidFill>
                <a:latin typeface="Montserrat SemiBold" panose="00000700000000000000" pitchFamily="2" charset="0"/>
              </a:rPr>
              <a:t>: You will not be able to participate in the Fidelity HSA and will need to waive the HSA election in Workday.</a:t>
            </a:r>
          </a:p>
          <a:p>
            <a:endParaRPr lang="en-US" sz="1400" dirty="0">
              <a:solidFill>
                <a:schemeClr val="bg1"/>
              </a:solidFill>
              <a:latin typeface="Montserrat SemiBold" panose="00000700000000000000" pitchFamily="2" charset="0"/>
            </a:endParaRPr>
          </a:p>
          <a:p>
            <a:r>
              <a:rPr lang="en-US" sz="1400" u="sng" dirty="0">
                <a:solidFill>
                  <a:schemeClr val="bg1"/>
                </a:solidFill>
                <a:latin typeface="Montserrat SemiBold" panose="00000700000000000000" pitchFamily="2" charset="0"/>
              </a:rPr>
              <a:t>If you forget</a:t>
            </a:r>
            <a:r>
              <a:rPr lang="en-US" sz="1400" dirty="0">
                <a:solidFill>
                  <a:schemeClr val="bg1"/>
                </a:solidFill>
                <a:latin typeface="Montserrat SemiBold" panose="00000700000000000000" pitchFamily="2" charset="0"/>
              </a:rPr>
              <a:t>: Workday will give you an Error before you are able to submit your elections</a:t>
            </a:r>
          </a:p>
          <a:p>
            <a:endParaRPr lang="en-US" sz="1400" dirty="0">
              <a:solidFill>
                <a:schemeClr val="bg1"/>
              </a:solidFill>
              <a:latin typeface="Montserrat SemiBold" panose="00000700000000000000" pitchFamily="2" charset="0"/>
            </a:endParaRPr>
          </a:p>
          <a:p>
            <a:r>
              <a:rPr lang="en-US" sz="1400" dirty="0">
                <a:solidFill>
                  <a:srgbClr val="D19F2A"/>
                </a:solidFill>
                <a:latin typeface="Montserrat SemiBold" panose="00000700000000000000" pitchFamily="2" charset="0"/>
              </a:rPr>
              <a:t>If you did not elect the HSA, you will not have the Terms &amp; Conditions</a:t>
            </a:r>
          </a:p>
          <a:p>
            <a:endParaRPr lang="en-US" sz="1400" dirty="0">
              <a:solidFill>
                <a:schemeClr val="bg1"/>
              </a:solidFill>
              <a:latin typeface="Montserrat Medium" panose="00000600000000000000" pitchFamily="2" charset="0"/>
            </a:endParaRPr>
          </a:p>
        </p:txBody>
      </p:sp>
      <p:cxnSp>
        <p:nvCxnSpPr>
          <p:cNvPr id="14" name="Straight Arrow Connector 13">
            <a:extLst>
              <a:ext uri="{FF2B5EF4-FFF2-40B4-BE49-F238E27FC236}">
                <a16:creationId xmlns:a16="http://schemas.microsoft.com/office/drawing/2014/main" id="{7C13FB3D-2444-4347-BC13-4626C3041C88}"/>
              </a:ext>
            </a:extLst>
          </p:cNvPr>
          <p:cNvCxnSpPr>
            <a:cxnSpLocks/>
          </p:cNvCxnSpPr>
          <p:nvPr/>
        </p:nvCxnSpPr>
        <p:spPr>
          <a:xfrm flipH="1">
            <a:off x="981777" y="2541959"/>
            <a:ext cx="7070291" cy="3281325"/>
          </a:xfrm>
          <a:prstGeom prst="straightConnector1">
            <a:avLst/>
          </a:prstGeom>
          <a:ln w="25400">
            <a:solidFill>
              <a:srgbClr val="D19F2A"/>
            </a:solidFill>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912277B1-007C-4DBF-B3A2-1A9460EB441E}"/>
              </a:ext>
            </a:extLst>
          </p:cNvPr>
          <p:cNvCxnSpPr>
            <a:cxnSpLocks/>
            <a:stCxn id="9" idx="1"/>
          </p:cNvCxnSpPr>
          <p:nvPr/>
        </p:nvCxnSpPr>
        <p:spPr>
          <a:xfrm flipH="1">
            <a:off x="1052945" y="6204865"/>
            <a:ext cx="3094692" cy="66626"/>
          </a:xfrm>
          <a:prstGeom prst="straightConnector1">
            <a:avLst/>
          </a:prstGeom>
          <a:ln w="25400">
            <a:solidFill>
              <a:srgbClr val="D19F2A"/>
            </a:solidFill>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922C7016-6A4F-4CD2-BFE4-5763B634469B}"/>
              </a:ext>
            </a:extLst>
          </p:cNvPr>
          <p:cNvSpPr txBox="1"/>
          <p:nvPr/>
        </p:nvSpPr>
        <p:spPr>
          <a:xfrm>
            <a:off x="4147637" y="5904366"/>
            <a:ext cx="3733499" cy="600998"/>
          </a:xfrm>
          <a:prstGeom prst="rect">
            <a:avLst/>
          </a:prstGeom>
          <a:noFill/>
        </p:spPr>
        <p:txBody>
          <a:bodyPr wrap="square" rtlCol="0">
            <a:spAutoFit/>
          </a:bodyPr>
          <a:lstStyle/>
          <a:p>
            <a:pPr>
              <a:lnSpc>
                <a:spcPct val="107000"/>
              </a:lnSpc>
              <a:spcAft>
                <a:spcPts val="800"/>
              </a:spcAft>
            </a:pPr>
            <a:r>
              <a:rPr lang="en-US" sz="1050" dirty="0">
                <a:solidFill>
                  <a:srgbClr val="00848E"/>
                </a:solidFill>
                <a:effectLst/>
                <a:latin typeface="Montserrat SemiBold" panose="00000700000000000000" pitchFamily="2" charset="0"/>
                <a:ea typeface="Calibri" panose="020F0502020204030204" pitchFamily="34" charset="0"/>
                <a:cs typeface="Times New Roman" panose="02020603050405020304" pitchFamily="18" charset="0"/>
              </a:rPr>
              <a:t> All employees must click </a:t>
            </a:r>
            <a:r>
              <a:rPr lang="en-US" sz="1050" b="1" dirty="0">
                <a:solidFill>
                  <a:srgbClr val="00848E"/>
                </a:solidFill>
                <a:effectLst/>
                <a:latin typeface="Montserrat SemiBold" panose="00000700000000000000" pitchFamily="2" charset="0"/>
                <a:ea typeface="Calibri" panose="020F0502020204030204" pitchFamily="34" charset="0"/>
                <a:cs typeface="Times New Roman" panose="02020603050405020304" pitchFamily="18" charset="0"/>
              </a:rPr>
              <a:t>Submit</a:t>
            </a:r>
            <a:r>
              <a:rPr lang="en-US" sz="1050" dirty="0">
                <a:solidFill>
                  <a:srgbClr val="00848E"/>
                </a:solidFill>
                <a:effectLst/>
                <a:latin typeface="Montserrat SemiBold" panose="00000700000000000000" pitchFamily="2" charset="0"/>
                <a:ea typeface="Calibri" panose="020F0502020204030204" pitchFamily="34" charset="0"/>
                <a:cs typeface="Times New Roman" panose="02020603050405020304" pitchFamily="18" charset="0"/>
              </a:rPr>
              <a:t> to complete your 2024 Benefits Elections</a:t>
            </a:r>
            <a:r>
              <a:rPr lang="en-US" sz="1050" dirty="0">
                <a:solidFill>
                  <a:srgbClr val="00848E"/>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dirty="0">
                <a:solidFill>
                  <a:srgbClr val="00848E"/>
                </a:solidFill>
                <a:effectLst/>
                <a:latin typeface="Montserrat SemiBold" panose="00000700000000000000" pitchFamily="2" charset="0"/>
                <a:ea typeface="Calibri" panose="020F0502020204030204" pitchFamily="34" charset="0"/>
                <a:cs typeface="Times New Roman" panose="02020603050405020304" pitchFamily="18" charset="0"/>
              </a:rPr>
              <a:t>If you do not submit your elections, your Open Enrollment is not complete.</a:t>
            </a:r>
          </a:p>
        </p:txBody>
      </p:sp>
    </p:spTree>
    <p:extLst>
      <p:ext uri="{BB962C8B-B14F-4D97-AF65-F5344CB8AC3E}">
        <p14:creationId xmlns:p14="http://schemas.microsoft.com/office/powerpoint/2010/main" val="200694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04C7B-CAC8-4B00-B009-C4977A3F0EC7}"/>
              </a:ext>
            </a:extLst>
          </p:cNvPr>
          <p:cNvSpPr txBox="1">
            <a:spLocks noGrp="1"/>
          </p:cNvSpPr>
          <p:nvPr>
            <p:ph type="title"/>
          </p:nvPr>
        </p:nvSpPr>
        <p:spPr>
          <a:xfrm>
            <a:off x="195262" y="413271"/>
            <a:ext cx="11801475" cy="584775"/>
          </a:xfrm>
          <a:prstGeom prst="rect">
            <a:avLst/>
          </a:prstGeom>
          <a:noFill/>
        </p:spPr>
        <p:txBody>
          <a:bodyPr wrap="square" rtlCol="0">
            <a:spAutoFit/>
          </a:bodyPr>
          <a:lstStyle/>
          <a:p>
            <a:pPr algn="ctr"/>
            <a:r>
              <a:rPr lang="en-US" sz="3200" b="1" dirty="0">
                <a:solidFill>
                  <a:schemeClr val="bg1"/>
                </a:solidFill>
                <a:latin typeface="Montserrat SemiBold" panose="00000700000000000000" pitchFamily="2" charset="0"/>
              </a:rPr>
              <a:t>Electing FSA Contributions</a:t>
            </a:r>
          </a:p>
        </p:txBody>
      </p:sp>
      <p:sp>
        <p:nvSpPr>
          <p:cNvPr id="6" name="TextBox 5">
            <a:extLst>
              <a:ext uri="{FF2B5EF4-FFF2-40B4-BE49-F238E27FC236}">
                <a16:creationId xmlns:a16="http://schemas.microsoft.com/office/drawing/2014/main" id="{0F04438A-FDDB-40A5-BA12-26C7C71EF865}"/>
              </a:ext>
            </a:extLst>
          </p:cNvPr>
          <p:cNvSpPr txBox="1"/>
          <p:nvPr/>
        </p:nvSpPr>
        <p:spPr>
          <a:xfrm>
            <a:off x="8211366" y="1229838"/>
            <a:ext cx="3785371"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Montserrat SemiBold" panose="00000700000000000000" pitchFamily="2" charset="0"/>
              </a:rPr>
              <a:t>The FSA is a good choice for staff members who are not eligible for the HSA</a:t>
            </a:r>
          </a:p>
          <a:p>
            <a:endParaRPr lang="en-US" sz="16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600" dirty="0">
                <a:solidFill>
                  <a:schemeClr val="bg1"/>
                </a:solidFill>
                <a:latin typeface="Montserrat SemiBold" panose="00000700000000000000" pitchFamily="2" charset="0"/>
              </a:rPr>
              <a:t>Select an annual amount to be divided into 24 deductions or an amount per paycheck (2 deductions a month).</a:t>
            </a:r>
          </a:p>
          <a:p>
            <a:endParaRPr lang="en-US" sz="16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600" dirty="0">
                <a:solidFill>
                  <a:schemeClr val="bg1"/>
                </a:solidFill>
                <a:latin typeface="Montserrat SemiBold" panose="00000700000000000000" pitchFamily="2" charset="0"/>
              </a:rPr>
              <a:t>The 2024 IRS maximum contribution amount based on your Medical election is $3,200.  Reaching this amount is based on 24 deductions.</a:t>
            </a:r>
          </a:p>
          <a:p>
            <a:pPr marL="285750" indent="-285750">
              <a:buFont typeface="Arial" panose="020B0604020202020204" pitchFamily="34" charset="0"/>
              <a:buChar char="•"/>
            </a:pPr>
            <a:r>
              <a:rPr lang="en-US" sz="1600" dirty="0">
                <a:solidFill>
                  <a:schemeClr val="bg1"/>
                </a:solidFill>
                <a:latin typeface="Montserrat SemiBold" panose="00000700000000000000" pitchFamily="2" charset="0"/>
              </a:rPr>
              <a:t>Carry over amount is $610.</a:t>
            </a:r>
          </a:p>
          <a:p>
            <a:pPr marL="285750" indent="-285750">
              <a:buFont typeface="Arial" panose="020B0604020202020204" pitchFamily="34" charset="0"/>
              <a:buChar char="•"/>
            </a:pPr>
            <a:endParaRPr lang="en-US" sz="1600" dirty="0">
              <a:solidFill>
                <a:schemeClr val="bg1"/>
              </a:solidFill>
              <a:latin typeface="Montserrat SemiBold" panose="00000700000000000000" pitchFamily="2" charset="0"/>
            </a:endParaRPr>
          </a:p>
          <a:p>
            <a:endParaRPr lang="en-US" sz="1600" dirty="0">
              <a:solidFill>
                <a:schemeClr val="bg1"/>
              </a:solidFill>
              <a:latin typeface="Montserrat Medium" panose="00000600000000000000" pitchFamily="2" charset="0"/>
            </a:endParaRPr>
          </a:p>
        </p:txBody>
      </p:sp>
      <p:pic>
        <p:nvPicPr>
          <p:cNvPr id="7" name="Picture 6">
            <a:extLst>
              <a:ext uri="{FF2B5EF4-FFF2-40B4-BE49-F238E27FC236}">
                <a16:creationId xmlns:a16="http://schemas.microsoft.com/office/drawing/2014/main" id="{F052FF16-9FE5-4CD1-8600-D7E9C27147B2}"/>
              </a:ext>
            </a:extLst>
          </p:cNvPr>
          <p:cNvPicPr>
            <a:picLocks noChangeAspect="1"/>
          </p:cNvPicPr>
          <p:nvPr/>
        </p:nvPicPr>
        <p:blipFill rotWithShape="1">
          <a:blip r:embed="rId2"/>
          <a:srcRect l="33013" t="66272" r="33975" b="16568"/>
          <a:stretch/>
        </p:blipFill>
        <p:spPr bwMode="auto">
          <a:xfrm>
            <a:off x="1072315" y="1229838"/>
            <a:ext cx="3785616" cy="182880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37FCC6F-324F-4E3F-8629-492E8FC2D747}"/>
              </a:ext>
            </a:extLst>
          </p:cNvPr>
          <p:cNvPicPr/>
          <p:nvPr/>
        </p:nvPicPr>
        <p:blipFill rotWithShape="1">
          <a:blip r:embed="rId3"/>
          <a:srcRect t="19823"/>
          <a:stretch/>
        </p:blipFill>
        <p:spPr bwMode="auto">
          <a:xfrm>
            <a:off x="517945" y="3429000"/>
            <a:ext cx="7202531" cy="28296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149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0000">
              <a:srgbClr val="008C9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04C7B-CAC8-4B00-B009-C4977A3F0EC7}"/>
              </a:ext>
            </a:extLst>
          </p:cNvPr>
          <p:cNvSpPr txBox="1">
            <a:spLocks noGrp="1"/>
          </p:cNvSpPr>
          <p:nvPr>
            <p:ph type="title"/>
          </p:nvPr>
        </p:nvSpPr>
        <p:spPr>
          <a:xfrm>
            <a:off x="195262" y="413271"/>
            <a:ext cx="11801475" cy="584775"/>
          </a:xfrm>
          <a:prstGeom prst="rect">
            <a:avLst/>
          </a:prstGeom>
          <a:noFill/>
        </p:spPr>
        <p:txBody>
          <a:bodyPr wrap="square" rtlCol="0">
            <a:spAutoFit/>
          </a:bodyPr>
          <a:lstStyle/>
          <a:p>
            <a:pPr algn="ctr"/>
            <a:r>
              <a:rPr lang="en-US" sz="3200" b="1">
                <a:solidFill>
                  <a:schemeClr val="bg1"/>
                </a:solidFill>
                <a:latin typeface="Montserrat SemiBold" panose="00000700000000000000" pitchFamily="2" charset="0"/>
              </a:rPr>
              <a:t>Review Insurance and Retirement Benefits</a:t>
            </a:r>
            <a:endParaRPr lang="en-US" sz="3200" b="1" dirty="0">
              <a:solidFill>
                <a:schemeClr val="bg1"/>
              </a:solidFill>
              <a:latin typeface="Montserrat SemiBold" panose="00000700000000000000" pitchFamily="2" charset="0"/>
            </a:endParaRPr>
          </a:p>
        </p:txBody>
      </p:sp>
      <p:sp>
        <p:nvSpPr>
          <p:cNvPr id="6" name="TextBox 5">
            <a:extLst>
              <a:ext uri="{FF2B5EF4-FFF2-40B4-BE49-F238E27FC236}">
                <a16:creationId xmlns:a16="http://schemas.microsoft.com/office/drawing/2014/main" id="{0F04438A-FDDB-40A5-BA12-26C7C71EF865}"/>
              </a:ext>
            </a:extLst>
          </p:cNvPr>
          <p:cNvSpPr txBox="1"/>
          <p:nvPr/>
        </p:nvSpPr>
        <p:spPr>
          <a:xfrm>
            <a:off x="6945746" y="1229838"/>
            <a:ext cx="5050992" cy="480644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Montserrat SemiBold" panose="00000700000000000000" pitchFamily="2" charset="0"/>
              </a:rPr>
              <a:t>All Benefit Eligible Navigators and their families are covered by a "Basic" term-life policy. For additional coverage, you can enroll in Supplemental Life Insurance coverage. </a:t>
            </a:r>
          </a:p>
          <a:p>
            <a:pPr marL="285750" indent="-285750">
              <a:buFont typeface="Arial" panose="020B0604020202020204" pitchFamily="34" charset="0"/>
              <a:buChar char="•"/>
            </a:pPr>
            <a:r>
              <a:rPr lang="en-US" sz="1600" dirty="0">
                <a:solidFill>
                  <a:schemeClr val="bg1"/>
                </a:solidFill>
                <a:latin typeface="Montserrat SemiBold" panose="00000700000000000000" pitchFamily="2" charset="0"/>
              </a:rPr>
              <a:t>Please see the Supplemental Life/Spouse Basic Life/Dependent Basic Life icons on your benefits page if you wish to enroll.</a:t>
            </a:r>
          </a:p>
          <a:p>
            <a:pPr marL="800100" lvl="1" indent="-342900">
              <a:spcBef>
                <a:spcPts val="1000"/>
              </a:spcBef>
              <a:buClr>
                <a:srgbClr val="5FCBEF"/>
              </a:buClr>
              <a:buSzPct val="80000"/>
              <a:buFont typeface="Wingdings 3" charset="2"/>
              <a:buChar char=""/>
              <a:defRPr/>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 may choose to enroll in additional life insurance coverage (term-life). Coverage is subject to approval upon completion of Evidence Of Insurability. </a:t>
            </a: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endParaRPr lang="en-US" sz="1600" dirty="0">
              <a:solidFill>
                <a:schemeClr val="bg1"/>
              </a:solidFill>
              <a:latin typeface="Montserrat SemiBold" panose="00000700000000000000" pitchFamily="2" charset="0"/>
            </a:endParaRPr>
          </a:p>
          <a:p>
            <a:pPr marL="285750" indent="-285750">
              <a:buFont typeface="Arial" panose="020B0604020202020204" pitchFamily="34" charset="0"/>
              <a:buChar char="•"/>
            </a:pPr>
            <a:r>
              <a:rPr lang="en-US" sz="1600" dirty="0">
                <a:solidFill>
                  <a:schemeClr val="bg1"/>
                </a:solidFill>
                <a:latin typeface="Montserrat SemiBold" panose="00000700000000000000" pitchFamily="2" charset="0"/>
              </a:rPr>
              <a:t>403B Retirement Plan options to help you save for a secure financial future. Employees can enroll anytime at www.netbenefits.com. Automatic enrollment* begins after 2 years of employment</a:t>
            </a:r>
          </a:p>
          <a:p>
            <a:pPr marL="285750" indent="-285750">
              <a:buFont typeface="Arial" panose="020B0604020202020204" pitchFamily="34" charset="0"/>
              <a:buChar char="•"/>
            </a:pPr>
            <a:endParaRPr lang="en-US" sz="1600" dirty="0">
              <a:solidFill>
                <a:schemeClr val="bg1"/>
              </a:solidFill>
              <a:latin typeface="Montserrat Medium" panose="00000600000000000000" pitchFamily="2" charset="0"/>
            </a:endParaRPr>
          </a:p>
        </p:txBody>
      </p:sp>
      <p:pic>
        <p:nvPicPr>
          <p:cNvPr id="8" name="Picture 7">
            <a:extLst>
              <a:ext uri="{FF2B5EF4-FFF2-40B4-BE49-F238E27FC236}">
                <a16:creationId xmlns:a16="http://schemas.microsoft.com/office/drawing/2014/main" id="{CAEF61EA-BB60-42CB-B1BB-65443A38CD52}"/>
              </a:ext>
            </a:extLst>
          </p:cNvPr>
          <p:cNvPicPr/>
          <p:nvPr/>
        </p:nvPicPr>
        <p:blipFill rotWithShape="1">
          <a:blip r:embed="rId2"/>
          <a:srcRect t="23965"/>
          <a:stretch/>
        </p:blipFill>
        <p:spPr bwMode="auto">
          <a:xfrm>
            <a:off x="409875" y="1444641"/>
            <a:ext cx="6173804" cy="34064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3172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6BDA2DD43EA844AF676E1C5C766AE7" ma:contentTypeVersion="10" ma:contentTypeDescription="Create a new document." ma:contentTypeScope="" ma:versionID="fde19f8ecc875525824eaddbf82bf841">
  <xsd:schema xmlns:xsd="http://www.w3.org/2001/XMLSchema" xmlns:xs="http://www.w3.org/2001/XMLSchema" xmlns:p="http://schemas.microsoft.com/office/2006/metadata/properties" xmlns:ns2="071d1a42-0b61-45af-86c1-819ae86036ce" xmlns:ns3="483c0cce-1d3c-48cc-b5a5-798f6e5ca997" targetNamespace="http://schemas.microsoft.com/office/2006/metadata/properties" ma:root="true" ma:fieldsID="229da131ff8120959675cd824f236b42" ns2:_="" ns3:_="">
    <xsd:import namespace="071d1a42-0b61-45af-86c1-819ae86036ce"/>
    <xsd:import namespace="483c0cce-1d3c-48cc-b5a5-798f6e5ca99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d1a42-0b61-45af-86c1-819ae86036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3c0cce-1d3c-48cc-b5a5-798f6e5ca99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398E7A-F129-4560-BA93-C575C6C7D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1d1a42-0b61-45af-86c1-819ae86036ce"/>
    <ds:schemaRef ds:uri="483c0cce-1d3c-48cc-b5a5-798f6e5ca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A9D7D5-D05D-452D-A4A2-EE53CCFF9504}">
  <ds:schemaRefs>
    <ds:schemaRef ds:uri="http://schemas.microsoft.com/sharepoint/events"/>
  </ds:schemaRefs>
</ds:datastoreItem>
</file>

<file path=customXml/itemProps3.xml><?xml version="1.0" encoding="utf-8"?>
<ds:datastoreItem xmlns:ds="http://schemas.openxmlformats.org/officeDocument/2006/customXml" ds:itemID="{FB642D10-3159-4736-A33A-312531DE9A36}">
  <ds:schemaRefs>
    <ds:schemaRef ds:uri="http://schemas.microsoft.com/sharepoint/v3/contenttype/forms"/>
  </ds:schemaRefs>
</ds:datastoreItem>
</file>

<file path=customXml/itemProps4.xml><?xml version="1.0" encoding="utf-8"?>
<ds:datastoreItem xmlns:ds="http://schemas.openxmlformats.org/officeDocument/2006/customXml" ds:itemID="{D5931F1C-8D63-4739-8D9E-BB9FEDD8C74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1138</TotalTime>
  <Words>912</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Monserat semi bold</vt:lpstr>
      <vt:lpstr>Montserrat Light</vt:lpstr>
      <vt:lpstr>Montserrat Medium</vt:lpstr>
      <vt:lpstr>Montserrat SemiBold</vt:lpstr>
      <vt:lpstr>Symbol</vt:lpstr>
      <vt:lpstr>Trebuchet MS</vt:lpstr>
      <vt:lpstr>Wingdings 3</vt:lpstr>
      <vt:lpstr>Facet</vt:lpstr>
      <vt:lpstr>How to Elect Your Benefits</vt:lpstr>
      <vt:lpstr>PowerPoint Presentation</vt:lpstr>
      <vt:lpstr>PowerPoint Presentation</vt:lpstr>
      <vt:lpstr>Important Information on Benefit Elections</vt:lpstr>
      <vt:lpstr>PowerPoint Presentation</vt:lpstr>
      <vt:lpstr>Electing HSA Contributions</vt:lpstr>
      <vt:lpstr>PowerPoint Presentation</vt:lpstr>
      <vt:lpstr>Electing FSA Contributions</vt:lpstr>
      <vt:lpstr>Review Insurance and Retirement Benefits</vt:lpstr>
      <vt:lpstr>PowerPoint Presentation</vt:lpstr>
      <vt:lpstr>Congratulations!!! You have completed your Open Enrollment!</vt:lpstr>
      <vt:lpstr>PowerPoint Presentation</vt:lpstr>
      <vt:lpstr>Thank you for electing your benefits  Access detailed information 24/7 at www.navbenefits.org  We look forward to serving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Elect Your 2021 Benefits</dc:title>
  <dc:creator>Jill Little</dc:creator>
  <cp:lastModifiedBy>Aurora Flores</cp:lastModifiedBy>
  <cp:revision>19</cp:revision>
  <dcterms:created xsi:type="dcterms:W3CDTF">2020-11-02T21:22:38Z</dcterms:created>
  <dcterms:modified xsi:type="dcterms:W3CDTF">2023-11-06T21:44:16Z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0x010100AC6BDA2DD43EA844AF676E1C5C766AE7</vt:lpwstr>
  </property>
  <property fmtid="{D5CDD505-2E9C-101B-9397-08002B2CF9AE}" pid="3" name="Order">
    <vt:r8>4244800</vt:r8>
  </property>
</Properties>
</file>